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302" r:id="rId4"/>
    <p:sldId id="286" r:id="rId5"/>
    <p:sldId id="307" r:id="rId6"/>
    <p:sldId id="303" r:id="rId7"/>
    <p:sldId id="287" r:id="rId8"/>
    <p:sldId id="304" r:id="rId9"/>
    <p:sldId id="308" r:id="rId10"/>
    <p:sldId id="309" r:id="rId11"/>
    <p:sldId id="313" r:id="rId12"/>
    <p:sldId id="314" r:id="rId13"/>
    <p:sldId id="312" r:id="rId14"/>
    <p:sldId id="310" r:id="rId15"/>
    <p:sldId id="315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FF"/>
    <a:srgbClr val="6600FF"/>
    <a:srgbClr val="FF9900"/>
    <a:srgbClr val="CC0099"/>
    <a:srgbClr val="CC3300"/>
    <a:srgbClr val="663300"/>
    <a:srgbClr val="333333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58" autoAdjust="0"/>
    <p:restoredTop sz="94660"/>
  </p:normalViewPr>
  <p:slideViewPr>
    <p:cSldViewPr>
      <p:cViewPr>
        <p:scale>
          <a:sx n="76" d="100"/>
          <a:sy n="76" d="100"/>
        </p:scale>
        <p:origin x="-12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0.wmf"/><Relationship Id="rId1" Type="http://schemas.openxmlformats.org/officeDocument/2006/relationships/image" Target="../media/image19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325A2-717F-4722-8349-3AD2830162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622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B579A-8703-4816-BCD2-27A5F79565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922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08C63-F81D-4AD1-A14F-5DB47B72519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416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F74A4-62C1-4AAF-8E34-20C12A249E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95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6873-FFD5-43AA-B37C-F868E48BB86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692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259BE-B901-4D0E-977B-4693110A80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358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1EDEB-5022-4F38-AEED-5D71886283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752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5632D-DA9B-442C-9930-E34EDD6B1D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129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0FA71-4396-4471-BA9C-148176A223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63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A647E-D8A1-47B7-AA1B-7B03909D34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284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79964-AAE0-4039-957D-927D04FCB7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993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3CEA84B-B826-4559-A1C9-C7BB995656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45.wmf"/><Relationship Id="rId3" Type="http://schemas.openxmlformats.org/officeDocument/2006/relationships/image" Target="../media/image5.png"/><Relationship Id="rId7" Type="http://schemas.openxmlformats.org/officeDocument/2006/relationships/hyperlink" Target="http://gif.recursosgratis.com/gif-animados/showphoto.php?photo=4787&amp;password=&amp;sort=1&amp;cat=588&amp;page=1" TargetMode="External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png"/><Relationship Id="rId11" Type="http://schemas.openxmlformats.org/officeDocument/2006/relationships/oleObject" Target="../embeddings/oleObject21.bin"/><Relationship Id="rId5" Type="http://schemas.openxmlformats.org/officeDocument/2006/relationships/image" Target="../media/image47.png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40.png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4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if.recursosgratis.com/gif-animados/showphoto.php?photo=4787&amp;password=&amp;sort=1&amp;cat=588&amp;page=1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16.jpeg"/><Relationship Id="rId7" Type="http://schemas.openxmlformats.org/officeDocument/2006/relationships/hyperlink" Target="http://gif.recursosgratis.com/gif-animados/showphoto.php?photo=4787&amp;password=&amp;sort=1&amp;cat=588&amp;page=1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png"/><Relationship Id="rId5" Type="http://schemas.openxmlformats.org/officeDocument/2006/relationships/image" Target="../media/image47.png"/><Relationship Id="rId10" Type="http://schemas.openxmlformats.org/officeDocument/2006/relationships/image" Target="../media/image48.wmf"/><Relationship Id="rId4" Type="http://schemas.openxmlformats.org/officeDocument/2006/relationships/image" Target="../media/image6.jpeg"/><Relationship Id="rId9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if.recursosgratis.com/gif-animados/showphoto.php?photo=4787&amp;password=&amp;sort=1&amp;cat=588&amp;page=1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6.jpeg"/><Relationship Id="rId7" Type="http://schemas.openxmlformats.org/officeDocument/2006/relationships/image" Target="../media/image9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if.recursosgratis.com/gif-animados/showphoto.php?photo=4787&amp;password=&amp;sort=1&amp;cat=588&amp;page=1" TargetMode="External"/><Relationship Id="rId5" Type="http://schemas.openxmlformats.org/officeDocument/2006/relationships/image" Target="../media/image8.jpeg"/><Relationship Id="rId10" Type="http://schemas.openxmlformats.org/officeDocument/2006/relationships/image" Target="../media/image51.png"/><Relationship Id="rId4" Type="http://schemas.openxmlformats.org/officeDocument/2006/relationships/image" Target="../media/image7.jpeg"/><Relationship Id="rId9" Type="http://schemas.openxmlformats.org/officeDocument/2006/relationships/image" Target="../media/image5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6.jpeg"/><Relationship Id="rId7" Type="http://schemas.openxmlformats.org/officeDocument/2006/relationships/image" Target="../media/image9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if.recursosgratis.com/gif-animados/showphoto.php?photo=4787&amp;password=&amp;sort=1&amp;cat=588&amp;page=1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5.png"/><Relationship Id="rId7" Type="http://schemas.openxmlformats.org/officeDocument/2006/relationships/hyperlink" Target="http://gif.recursosgratis.com/gif-animados/showphoto.php?photo=4787&amp;password=&amp;sort=1&amp;cat=588&amp;page=1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4.wmf"/><Relationship Id="rId4" Type="http://schemas.openxmlformats.org/officeDocument/2006/relationships/image" Target="../media/image6.jpeg"/><Relationship Id="rId9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6.bin"/><Relationship Id="rId3" Type="http://schemas.openxmlformats.org/officeDocument/2006/relationships/image" Target="../media/image16.jpeg"/><Relationship Id="rId21" Type="http://schemas.openxmlformats.org/officeDocument/2006/relationships/image" Target="../media/image15.wmf"/><Relationship Id="rId7" Type="http://schemas.openxmlformats.org/officeDocument/2006/relationships/hyperlink" Target="http://gif.recursosgratis.com/gif-animados/showphoto.php?photo=4787&amp;password=&amp;sort=1&amp;cat=588&amp;page=1" TargetMode="External"/><Relationship Id="rId12" Type="http://schemas.openxmlformats.org/officeDocument/2006/relationships/oleObject" Target="../embeddings/oleObject3.bin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.bin"/><Relationship Id="rId20" Type="http://schemas.openxmlformats.org/officeDocument/2006/relationships/oleObject" Target="../embeddings/oleObject7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png"/><Relationship Id="rId11" Type="http://schemas.openxmlformats.org/officeDocument/2006/relationships/image" Target="../media/image10.wmf"/><Relationship Id="rId5" Type="http://schemas.openxmlformats.org/officeDocument/2006/relationships/image" Target="../media/image7.jpeg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2.bin"/><Relationship Id="rId19" Type="http://schemas.openxmlformats.org/officeDocument/2006/relationships/image" Target="../media/image14.wmf"/><Relationship Id="rId4" Type="http://schemas.openxmlformats.org/officeDocument/2006/relationships/image" Target="../media/image6.jpeg"/><Relationship Id="rId9" Type="http://schemas.openxmlformats.org/officeDocument/2006/relationships/image" Target="../media/image18.png"/><Relationship Id="rId1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25.wmf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oleObject" Target="../embeddings/oleObject18.bin"/><Relationship Id="rId3" Type="http://schemas.openxmlformats.org/officeDocument/2006/relationships/image" Target="../media/image5.png"/><Relationship Id="rId7" Type="http://schemas.openxmlformats.org/officeDocument/2006/relationships/hyperlink" Target="http://gif.recursosgratis.com/gif-animados/showphoto.php?photo=4787&amp;password=&amp;sort=1&amp;cat=588&amp;page=1" TargetMode="External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png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7.jpeg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36.wmf"/><Relationship Id="rId4" Type="http://schemas.openxmlformats.org/officeDocument/2006/relationships/image" Target="../media/image40.png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3"/>
          <p:cNvSpPr>
            <a:spLocks noChangeArrowheads="1" noChangeShapeType="1" noTextEdit="1"/>
          </p:cNvSpPr>
          <p:nvPr/>
        </p:nvSpPr>
        <p:spPr bwMode="auto">
          <a:xfrm>
            <a:off x="971550" y="1627188"/>
            <a:ext cx="7200900" cy="1225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CO" sz="2000" kern="10">
                <a:ln w="1270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8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empus Sans ITC"/>
              </a:rPr>
              <a:t>TEOREMA DE PITAGORAS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763588"/>
            <a:ext cx="9144000" cy="288925"/>
          </a:xfrm>
          <a:prstGeom prst="rect">
            <a:avLst/>
          </a:prstGeom>
          <a:solidFill>
            <a:srgbClr val="FFCC00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-25400" y="979488"/>
            <a:ext cx="9144000" cy="288925"/>
          </a:xfrm>
          <a:prstGeom prst="rect">
            <a:avLst/>
          </a:prstGeom>
          <a:solidFill>
            <a:srgbClr val="333399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867400" y="3284538"/>
            <a:ext cx="288925" cy="3573462"/>
          </a:xfrm>
          <a:prstGeom prst="rect">
            <a:avLst/>
          </a:prstGeom>
          <a:solidFill>
            <a:srgbClr val="333399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3132138" y="3284538"/>
            <a:ext cx="288925" cy="3573462"/>
          </a:xfrm>
          <a:prstGeom prst="rect">
            <a:avLst/>
          </a:prstGeom>
          <a:solidFill>
            <a:srgbClr val="FFCC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pic>
        <p:nvPicPr>
          <p:cNvPr id="9223" name="Picture 30" descr="gen_vect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563" y="3732213"/>
            <a:ext cx="21717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32" descr="Kapitolinischer_Pythagoras_adjust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3" y="3833813"/>
            <a:ext cx="2084387" cy="277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35" descr="pita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4033838"/>
            <a:ext cx="2663825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2" presetClass="entr" presetSubtype="4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1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nimBg="1"/>
      <p:bldP spid="59397" grpId="0" animBg="1"/>
      <p:bldP spid="59400" grpId="0" animBg="1"/>
      <p:bldP spid="5940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2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b="1181"/>
          <a:stretch>
            <a:fillRect/>
          </a:stretch>
        </p:blipFill>
        <p:spPr bwMode="auto">
          <a:xfrm>
            <a:off x="3492500" y="6094413"/>
            <a:ext cx="6715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3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2" b="2744"/>
          <a:stretch>
            <a:fillRect/>
          </a:stretch>
        </p:blipFill>
        <p:spPr bwMode="auto">
          <a:xfrm>
            <a:off x="4284663" y="6094413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4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" b="1181"/>
          <a:stretch>
            <a:fillRect/>
          </a:stretch>
        </p:blipFill>
        <p:spPr bwMode="auto">
          <a:xfrm>
            <a:off x="5867400" y="6094413"/>
            <a:ext cx="658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5"/>
          <p:cNvPicPr>
            <a:picLocks noChangeAspect="1" noChangeArrowheads="1"/>
          </p:cNvPicPr>
          <p:nvPr/>
        </p:nvPicPr>
        <p:blipFill>
          <a:blip r:embed="rId6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" b="2744"/>
          <a:stretch>
            <a:fillRect/>
          </a:stretch>
        </p:blipFill>
        <p:spPr bwMode="auto">
          <a:xfrm>
            <a:off x="5076825" y="6094413"/>
            <a:ext cx="684213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Rectangle 6"/>
          <p:cNvSpPr>
            <a:spLocks noChangeArrowheads="1"/>
          </p:cNvSpPr>
          <p:nvPr/>
        </p:nvSpPr>
        <p:spPr bwMode="auto">
          <a:xfrm>
            <a:off x="0" y="6094413"/>
            <a:ext cx="9144000" cy="504825"/>
          </a:xfrm>
          <a:prstGeom prst="rect">
            <a:avLst/>
          </a:prstGeom>
          <a:solidFill>
            <a:srgbClr val="00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5134" name="Text Box 8"/>
          <p:cNvSpPr txBox="1">
            <a:spLocks noChangeArrowheads="1"/>
          </p:cNvSpPr>
          <p:nvPr/>
        </p:nvSpPr>
        <p:spPr bwMode="auto">
          <a:xfrm>
            <a:off x="792163" y="6165850"/>
            <a:ext cx="377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000" b="1">
                <a:solidFill>
                  <a:schemeClr val="bg1"/>
                </a:solidFill>
                <a:latin typeface="Century Gothic" pitchFamily="34" charset="0"/>
              </a:rPr>
              <a:t>Matemáticas</a:t>
            </a:r>
          </a:p>
        </p:txBody>
      </p:sp>
      <p:sp>
        <p:nvSpPr>
          <p:cNvPr id="88073" name="AutoShape 9"/>
          <p:cNvSpPr>
            <a:spLocks noChangeArrowheads="1"/>
          </p:cNvSpPr>
          <p:nvPr/>
        </p:nvSpPr>
        <p:spPr bwMode="auto">
          <a:xfrm>
            <a:off x="0" y="95250"/>
            <a:ext cx="9144000" cy="59261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V="1">
            <a:off x="1187450" y="765175"/>
            <a:ext cx="6480175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88075" name="AutoShape 11"/>
          <p:cNvSpPr>
            <a:spLocks noChangeArrowheads="1"/>
          </p:cNvSpPr>
          <p:nvPr/>
        </p:nvSpPr>
        <p:spPr bwMode="auto">
          <a:xfrm>
            <a:off x="1979613" y="333375"/>
            <a:ext cx="4897437" cy="863600"/>
          </a:xfrm>
          <a:prstGeom prst="flowChartTerminator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1951038" y="203200"/>
            <a:ext cx="50371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3200" b="1" dirty="0"/>
              <a:t>RAZONES </a:t>
            </a:r>
            <a:r>
              <a:rPr lang="es-MX" sz="3200" b="1" dirty="0" smtClean="0"/>
              <a:t>TRIGONOMÉTRICAS</a:t>
            </a:r>
            <a:endParaRPr lang="es-MX" sz="3200" b="1" dirty="0"/>
          </a:p>
        </p:txBody>
      </p:sp>
      <p:sp>
        <p:nvSpPr>
          <p:cNvPr id="5139" name="Rectangle 13"/>
          <p:cNvSpPr>
            <a:spLocks noChangeArrowheads="1"/>
          </p:cNvSpPr>
          <p:nvPr/>
        </p:nvSpPr>
        <p:spPr bwMode="auto">
          <a:xfrm>
            <a:off x="3995738" y="7750175"/>
            <a:ext cx="1152525" cy="6477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pic>
        <p:nvPicPr>
          <p:cNvPr id="5140" name="Picture 14" descr="zip-Zip-02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594995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5142" name="Text Box 16"/>
          <p:cNvSpPr txBox="1">
            <a:spLocks noChangeArrowheads="1"/>
          </p:cNvSpPr>
          <p:nvPr/>
        </p:nvSpPr>
        <p:spPr bwMode="auto">
          <a:xfrm>
            <a:off x="3563938" y="5084763"/>
            <a:ext cx="2087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514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5144" name="Text Box 18"/>
          <p:cNvSpPr txBox="1">
            <a:spLocks noChangeArrowheads="1"/>
          </p:cNvSpPr>
          <p:nvPr/>
        </p:nvSpPr>
        <p:spPr bwMode="auto">
          <a:xfrm>
            <a:off x="3708400" y="50847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514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514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88120" name="Text Box 56"/>
          <p:cNvSpPr txBox="1">
            <a:spLocks noChangeArrowheads="1"/>
          </p:cNvSpPr>
          <p:nvPr/>
        </p:nvSpPr>
        <p:spPr bwMode="auto">
          <a:xfrm>
            <a:off x="395536" y="1484313"/>
            <a:ext cx="7848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1600" b="1" dirty="0"/>
              <a:t>Se llaman </a:t>
            </a:r>
            <a:r>
              <a:rPr lang="es-ES" sz="1600" b="1" i="1" dirty="0">
                <a:solidFill>
                  <a:srgbClr val="CC3300"/>
                </a:solidFill>
              </a:rPr>
              <a:t>Razones trigonométricas</a:t>
            </a:r>
            <a:r>
              <a:rPr lang="es-ES" sz="1600" b="1" dirty="0"/>
              <a:t> o </a:t>
            </a:r>
            <a:r>
              <a:rPr lang="es-ES" sz="1600" b="1" i="1" dirty="0">
                <a:solidFill>
                  <a:srgbClr val="CC3300"/>
                </a:solidFill>
              </a:rPr>
              <a:t>Relaciones trigonométricas</a:t>
            </a:r>
            <a:r>
              <a:rPr lang="es-ES" sz="1600" b="1" dirty="0"/>
              <a:t>, a la razón (cociente) existente entre los lados de un </a:t>
            </a:r>
            <a:r>
              <a:rPr lang="es-ES" sz="1600" b="1" dirty="0">
                <a:solidFill>
                  <a:srgbClr val="0066FF"/>
                </a:solidFill>
              </a:rPr>
              <a:t>triángulo rectángulo</a:t>
            </a:r>
            <a:r>
              <a:rPr lang="es-ES" sz="1600" b="1" dirty="0"/>
              <a:t>.</a:t>
            </a:r>
            <a:endParaRPr lang="es-ES" sz="1600" b="1" dirty="0">
              <a:solidFill>
                <a:srgbClr val="0066FF"/>
              </a:solidFill>
            </a:endParaRPr>
          </a:p>
        </p:txBody>
      </p:sp>
      <p:sp>
        <p:nvSpPr>
          <p:cNvPr id="88121" name="Text Box 57"/>
          <p:cNvSpPr txBox="1">
            <a:spLocks noChangeArrowheads="1"/>
          </p:cNvSpPr>
          <p:nvPr/>
        </p:nvSpPr>
        <p:spPr bwMode="auto">
          <a:xfrm>
            <a:off x="539552" y="2133600"/>
            <a:ext cx="7632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600" b="1" dirty="0"/>
              <a:t>Las seis relaciones trigonométricas para el ángulo </a:t>
            </a:r>
            <a:r>
              <a:rPr lang="el-GR" sz="1600" b="1" i="1" dirty="0">
                <a:solidFill>
                  <a:srgbClr val="0066FF"/>
                </a:solidFill>
                <a:cs typeface="Arial" charset="0"/>
              </a:rPr>
              <a:t>θ</a:t>
            </a:r>
            <a:r>
              <a:rPr lang="es-ES" sz="1600" b="1" dirty="0">
                <a:cs typeface="Arial" charset="0"/>
              </a:rPr>
              <a:t> se definen por:</a:t>
            </a:r>
            <a:endParaRPr lang="el-GR" sz="1600" b="1" dirty="0">
              <a:cs typeface="Arial" charset="0"/>
            </a:endParaRP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179388" y="2492375"/>
            <a:ext cx="3311525" cy="1771650"/>
            <a:chOff x="204" y="1334"/>
            <a:chExt cx="2295" cy="1265"/>
          </a:xfrm>
        </p:grpSpPr>
        <p:grpSp>
          <p:nvGrpSpPr>
            <p:cNvPr id="5187" name="Group 59"/>
            <p:cNvGrpSpPr>
              <a:grpSpLocks/>
            </p:cNvGrpSpPr>
            <p:nvPr/>
          </p:nvGrpSpPr>
          <p:grpSpPr bwMode="auto">
            <a:xfrm>
              <a:off x="204" y="1334"/>
              <a:ext cx="2295" cy="1265"/>
              <a:chOff x="204" y="1334"/>
              <a:chExt cx="2295" cy="1265"/>
            </a:xfrm>
          </p:grpSpPr>
          <p:grpSp>
            <p:nvGrpSpPr>
              <p:cNvPr id="5191" name="Group 60"/>
              <p:cNvGrpSpPr>
                <a:grpSpLocks/>
              </p:cNvGrpSpPr>
              <p:nvPr/>
            </p:nvGrpSpPr>
            <p:grpSpPr bwMode="auto">
              <a:xfrm>
                <a:off x="204" y="1334"/>
                <a:ext cx="2295" cy="1209"/>
                <a:chOff x="204" y="1334"/>
                <a:chExt cx="2295" cy="1209"/>
              </a:xfrm>
            </p:grpSpPr>
            <p:grpSp>
              <p:nvGrpSpPr>
                <p:cNvPr id="5193" name="Group 61"/>
                <p:cNvGrpSpPr>
                  <a:grpSpLocks/>
                </p:cNvGrpSpPr>
                <p:nvPr/>
              </p:nvGrpSpPr>
              <p:grpSpPr bwMode="auto">
                <a:xfrm>
                  <a:off x="204" y="1334"/>
                  <a:ext cx="1727" cy="1209"/>
                  <a:chOff x="204" y="1334"/>
                  <a:chExt cx="1727" cy="1209"/>
                </a:xfrm>
              </p:grpSpPr>
              <p:grpSp>
                <p:nvGrpSpPr>
                  <p:cNvPr id="5195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204" y="1525"/>
                    <a:ext cx="1727" cy="1018"/>
                    <a:chOff x="204" y="1887"/>
                    <a:chExt cx="1727" cy="1018"/>
                  </a:xfrm>
                </p:grpSpPr>
                <p:grpSp>
                  <p:nvGrpSpPr>
                    <p:cNvPr id="5197" name="Group 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4" y="1887"/>
                      <a:ext cx="1727" cy="1018"/>
                      <a:chOff x="204" y="1616"/>
                      <a:chExt cx="1727" cy="1018"/>
                    </a:xfrm>
                  </p:grpSpPr>
                  <p:grpSp>
                    <p:nvGrpSpPr>
                      <p:cNvPr id="5199" name="Group 6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04" y="1616"/>
                        <a:ext cx="1727" cy="1018"/>
                        <a:chOff x="204" y="1616"/>
                        <a:chExt cx="1727" cy="1018"/>
                      </a:xfrm>
                    </p:grpSpPr>
                    <p:grpSp>
                      <p:nvGrpSpPr>
                        <p:cNvPr id="5201" name="Group 6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04" y="1616"/>
                          <a:ext cx="1727" cy="1018"/>
                          <a:chOff x="411" y="1797"/>
                          <a:chExt cx="1727" cy="1018"/>
                        </a:xfrm>
                      </p:grpSpPr>
                      <p:sp>
                        <p:nvSpPr>
                          <p:cNvPr id="5204" name="Text Box 6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201" y="2553"/>
                            <a:ext cx="318" cy="2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es-ES" b="1" i="1">
                                <a:solidFill>
                                  <a:srgbClr val="CC3300"/>
                                </a:solidFill>
                              </a:rPr>
                              <a:t>a</a:t>
                            </a:r>
                          </a:p>
                        </p:txBody>
                      </p:sp>
                      <p:sp>
                        <p:nvSpPr>
                          <p:cNvPr id="5205" name="AutoShape 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42" y="1797"/>
                            <a:ext cx="1496" cy="817"/>
                          </a:xfrm>
                          <a:prstGeom prst="rtTriangle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s-CO"/>
                          </a:p>
                        </p:txBody>
                      </p:sp>
                      <p:sp>
                        <p:nvSpPr>
                          <p:cNvPr id="5206" name="Text Box 68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11" y="2069"/>
                            <a:ext cx="363" cy="2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es-ES" b="1" i="1">
                                <a:solidFill>
                                  <a:srgbClr val="CC3300"/>
                                </a:solidFill>
                              </a:rPr>
                              <a:t>b</a:t>
                            </a:r>
                          </a:p>
                        </p:txBody>
                      </p:sp>
                      <p:sp>
                        <p:nvSpPr>
                          <p:cNvPr id="5207" name="Text Box 69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293" y="1933"/>
                            <a:ext cx="499" cy="2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es-ES" b="1" i="1">
                                <a:solidFill>
                                  <a:srgbClr val="CC3300"/>
                                </a:solidFill>
                              </a:rPr>
                              <a:t>c</a:t>
                            </a:r>
                          </a:p>
                        </p:txBody>
                      </p:sp>
                    </p:grpSp>
                    <p:sp>
                      <p:nvSpPr>
                        <p:cNvPr id="5202" name="Text Box 7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20" y="2225"/>
                          <a:ext cx="49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ct val="50000"/>
                            </a:spcBef>
                          </a:pPr>
                          <a:r>
                            <a:rPr lang="el-GR" sz="1600" b="1" i="1">
                              <a:solidFill>
                                <a:srgbClr val="0066FF"/>
                              </a:solidFill>
                              <a:cs typeface="Arial" charset="0"/>
                            </a:rPr>
                            <a:t>θ</a:t>
                          </a:r>
                        </a:p>
                      </p:txBody>
                    </p:sp>
                    <p:sp>
                      <p:nvSpPr>
                        <p:cNvPr id="5203" name="Freeform 7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93" y="2296"/>
                          <a:ext cx="99" cy="137"/>
                        </a:xfrm>
                        <a:custGeom>
                          <a:avLst/>
                          <a:gdLst>
                            <a:gd name="T0" fmla="*/ 53 w 99"/>
                            <a:gd name="T1" fmla="*/ 137 h 137"/>
                            <a:gd name="T2" fmla="*/ 8 w 99"/>
                            <a:gd name="T3" fmla="*/ 46 h 137"/>
                            <a:gd name="T4" fmla="*/ 99 w 99"/>
                            <a:gd name="T5" fmla="*/ 0 h 137"/>
                            <a:gd name="T6" fmla="*/ 0 60000 65536"/>
                            <a:gd name="T7" fmla="*/ 0 60000 65536"/>
                            <a:gd name="T8" fmla="*/ 0 60000 65536"/>
                            <a:gd name="T9" fmla="*/ 0 w 99"/>
                            <a:gd name="T10" fmla="*/ 0 h 137"/>
                            <a:gd name="T11" fmla="*/ 99 w 99"/>
                            <a:gd name="T12" fmla="*/ 137 h 137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99" h="137">
                              <a:moveTo>
                                <a:pt x="53" y="137"/>
                              </a:moveTo>
                              <a:cubicBezTo>
                                <a:pt x="26" y="103"/>
                                <a:pt x="0" y="69"/>
                                <a:pt x="8" y="46"/>
                              </a:cubicBezTo>
                              <a:cubicBezTo>
                                <a:pt x="16" y="23"/>
                                <a:pt x="84" y="8"/>
                                <a:pt x="99" y="0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s-CO"/>
                        </a:p>
                      </p:txBody>
                    </p:sp>
                  </p:grpSp>
                  <p:sp>
                    <p:nvSpPr>
                      <p:cNvPr id="5200" name="Freeform 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1" y="1688"/>
                        <a:ext cx="136" cy="99"/>
                      </a:xfrm>
                      <a:custGeom>
                        <a:avLst/>
                        <a:gdLst>
                          <a:gd name="T0" fmla="*/ 0 w 136"/>
                          <a:gd name="T1" fmla="*/ 46 h 99"/>
                          <a:gd name="T2" fmla="*/ 90 w 136"/>
                          <a:gd name="T3" fmla="*/ 91 h 99"/>
                          <a:gd name="T4" fmla="*/ 136 w 136"/>
                          <a:gd name="T5" fmla="*/ 0 h 99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99"/>
                          <a:gd name="T11" fmla="*/ 136 w 136"/>
                          <a:gd name="T12" fmla="*/ 99 h 99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99">
                            <a:moveTo>
                              <a:pt x="0" y="46"/>
                            </a:moveTo>
                            <a:cubicBezTo>
                              <a:pt x="33" y="72"/>
                              <a:pt x="67" y="99"/>
                              <a:pt x="90" y="91"/>
                            </a:cubicBezTo>
                            <a:cubicBezTo>
                              <a:pt x="113" y="83"/>
                              <a:pt x="124" y="41"/>
                              <a:pt x="136" y="0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s-CO"/>
                      </a:p>
                    </p:txBody>
                  </p:sp>
                </p:grpSp>
                <p:sp>
                  <p:nvSpPr>
                    <p:cNvPr id="5198" name="Text Box 7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" y="1988"/>
                      <a:ext cx="680" cy="2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l-GR" sz="1600" b="1" i="1">
                          <a:solidFill>
                            <a:srgbClr val="0066FF"/>
                          </a:solidFill>
                          <a:cs typeface="Arial" charset="0"/>
                        </a:rPr>
                        <a:t>β</a:t>
                      </a:r>
                    </a:p>
                  </p:txBody>
                </p:sp>
              </p:grpSp>
              <p:sp>
                <p:nvSpPr>
                  <p:cNvPr id="5196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" y="1334"/>
                    <a:ext cx="499" cy="26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ES" b="1" i="1"/>
                      <a:t>A</a:t>
                    </a:r>
                  </a:p>
                </p:txBody>
              </p:sp>
            </p:grpSp>
            <p:sp>
              <p:nvSpPr>
                <p:cNvPr id="5194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1909" y="2224"/>
                  <a:ext cx="590" cy="2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" b="1" i="1"/>
                    <a:t>B</a:t>
                  </a:r>
                </a:p>
              </p:txBody>
            </p:sp>
          </p:grpSp>
          <p:sp>
            <p:nvSpPr>
              <p:cNvPr id="5192" name="Text Box 76"/>
              <p:cNvSpPr txBox="1">
                <a:spLocks noChangeArrowheads="1"/>
              </p:cNvSpPr>
              <p:nvPr/>
            </p:nvSpPr>
            <p:spPr bwMode="auto">
              <a:xfrm>
                <a:off x="249" y="2337"/>
                <a:ext cx="498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b="1" i="1"/>
                  <a:t>C</a:t>
                </a:r>
              </a:p>
            </p:txBody>
          </p:sp>
        </p:grpSp>
        <p:grpSp>
          <p:nvGrpSpPr>
            <p:cNvPr id="5188" name="Group 77"/>
            <p:cNvGrpSpPr>
              <a:grpSpLocks/>
            </p:cNvGrpSpPr>
            <p:nvPr/>
          </p:nvGrpSpPr>
          <p:grpSpPr bwMode="auto">
            <a:xfrm>
              <a:off x="440" y="2205"/>
              <a:ext cx="139" cy="136"/>
              <a:chOff x="1383" y="3249"/>
              <a:chExt cx="139" cy="136"/>
            </a:xfrm>
          </p:grpSpPr>
          <p:sp>
            <p:nvSpPr>
              <p:cNvPr id="5189" name="Line 78"/>
              <p:cNvSpPr>
                <a:spLocks noChangeShapeType="1"/>
              </p:cNvSpPr>
              <p:nvPr/>
            </p:nvSpPr>
            <p:spPr bwMode="auto">
              <a:xfrm>
                <a:off x="1383" y="3249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5190" name="Line 79"/>
              <p:cNvSpPr>
                <a:spLocks noChangeShapeType="1"/>
              </p:cNvSpPr>
              <p:nvPr/>
            </p:nvSpPr>
            <p:spPr bwMode="auto">
              <a:xfrm>
                <a:off x="1522" y="3249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  <p:grpSp>
        <p:nvGrpSpPr>
          <p:cNvPr id="11" name="Group 98"/>
          <p:cNvGrpSpPr>
            <a:grpSpLocks/>
          </p:cNvGrpSpPr>
          <p:nvPr/>
        </p:nvGrpSpPr>
        <p:grpSpPr bwMode="auto">
          <a:xfrm>
            <a:off x="4138613" y="3213100"/>
            <a:ext cx="4321175" cy="550863"/>
            <a:chOff x="2154" y="2131"/>
            <a:chExt cx="2722" cy="347"/>
          </a:xfrm>
        </p:grpSpPr>
        <p:sp>
          <p:nvSpPr>
            <p:cNvPr id="5182" name="Text Box 82"/>
            <p:cNvSpPr txBox="1">
              <a:spLocks noChangeArrowheads="1"/>
            </p:cNvSpPr>
            <p:nvPr/>
          </p:nvSpPr>
          <p:spPr bwMode="auto">
            <a:xfrm>
              <a:off x="2154" y="2205"/>
              <a:ext cx="14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/>
                <a:t>Coseno </a:t>
              </a:r>
              <a:r>
                <a:rPr lang="el-GR" b="1" i="1">
                  <a:cs typeface="Arial" charset="0"/>
                </a:rPr>
                <a:t>θ</a:t>
              </a:r>
              <a:r>
                <a:rPr lang="es-ES" b="1" i="1">
                  <a:cs typeface="Arial" charset="0"/>
                </a:rPr>
                <a:t> = </a:t>
              </a:r>
              <a:r>
                <a:rPr lang="es-ES" b="1" i="1">
                  <a:solidFill>
                    <a:srgbClr val="CC3300"/>
                  </a:solidFill>
                  <a:cs typeface="Arial" charset="0"/>
                </a:rPr>
                <a:t>Cos </a:t>
              </a:r>
              <a:r>
                <a:rPr lang="el-GR" b="1" i="1">
                  <a:solidFill>
                    <a:srgbClr val="CC3300"/>
                  </a:solidFill>
                </a:rPr>
                <a:t>θ</a:t>
              </a:r>
              <a:r>
                <a:rPr lang="es-ES" b="1" i="1"/>
                <a:t> =</a:t>
              </a:r>
              <a:endParaRPr lang="el-GR" b="1" i="1"/>
            </a:p>
          </p:txBody>
        </p:sp>
        <p:grpSp>
          <p:nvGrpSpPr>
            <p:cNvPr id="5183" name="Group 96"/>
            <p:cNvGrpSpPr>
              <a:grpSpLocks/>
            </p:cNvGrpSpPr>
            <p:nvPr/>
          </p:nvGrpSpPr>
          <p:grpSpPr bwMode="auto">
            <a:xfrm>
              <a:off x="3560" y="2131"/>
              <a:ext cx="1316" cy="347"/>
              <a:chOff x="3560" y="2131"/>
              <a:chExt cx="1316" cy="347"/>
            </a:xfrm>
          </p:grpSpPr>
          <p:sp>
            <p:nvSpPr>
              <p:cNvPr id="5184" name="Text Box 93"/>
              <p:cNvSpPr txBox="1">
                <a:spLocks noChangeArrowheads="1"/>
              </p:cNvSpPr>
              <p:nvPr/>
            </p:nvSpPr>
            <p:spPr bwMode="auto">
              <a:xfrm>
                <a:off x="3560" y="2131"/>
                <a:ext cx="11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Cateto adyacente</a:t>
                </a:r>
              </a:p>
            </p:txBody>
          </p:sp>
          <p:sp>
            <p:nvSpPr>
              <p:cNvPr id="5185" name="Text Box 94"/>
              <p:cNvSpPr txBox="1">
                <a:spLocks noChangeArrowheads="1"/>
              </p:cNvSpPr>
              <p:nvPr/>
            </p:nvSpPr>
            <p:spPr bwMode="auto">
              <a:xfrm>
                <a:off x="3742" y="2286"/>
                <a:ext cx="113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Hipotenusa</a:t>
                </a:r>
              </a:p>
            </p:txBody>
          </p:sp>
          <p:sp>
            <p:nvSpPr>
              <p:cNvPr id="5186" name="Line 95"/>
              <p:cNvSpPr>
                <a:spLocks noChangeShapeType="1"/>
              </p:cNvSpPr>
              <p:nvPr/>
            </p:nvSpPr>
            <p:spPr bwMode="auto">
              <a:xfrm>
                <a:off x="3616" y="2313"/>
                <a:ext cx="9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  <p:grpSp>
        <p:nvGrpSpPr>
          <p:cNvPr id="13" name="Group 109"/>
          <p:cNvGrpSpPr>
            <a:grpSpLocks/>
          </p:cNvGrpSpPr>
          <p:nvPr/>
        </p:nvGrpSpPr>
        <p:grpSpPr bwMode="auto">
          <a:xfrm>
            <a:off x="3419475" y="3860800"/>
            <a:ext cx="4422775" cy="550863"/>
            <a:chOff x="2154" y="2457"/>
            <a:chExt cx="2786" cy="347"/>
          </a:xfrm>
        </p:grpSpPr>
        <p:sp>
          <p:nvSpPr>
            <p:cNvPr id="5177" name="Text Box 83"/>
            <p:cNvSpPr txBox="1">
              <a:spLocks noChangeArrowheads="1"/>
            </p:cNvSpPr>
            <p:nvPr/>
          </p:nvSpPr>
          <p:spPr bwMode="auto">
            <a:xfrm>
              <a:off x="2154" y="2515"/>
              <a:ext cx="16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/>
                <a:t>Tangente </a:t>
              </a:r>
              <a:r>
                <a:rPr lang="el-GR" b="1" i="1"/>
                <a:t>θ</a:t>
              </a:r>
              <a:r>
                <a:rPr lang="es-ES" b="1" i="1"/>
                <a:t> = </a:t>
              </a:r>
              <a:r>
                <a:rPr lang="es-ES" b="1" i="1">
                  <a:solidFill>
                    <a:srgbClr val="CC3300"/>
                  </a:solidFill>
                </a:rPr>
                <a:t>Tan </a:t>
              </a:r>
              <a:r>
                <a:rPr lang="el-GR" b="1" i="1">
                  <a:solidFill>
                    <a:srgbClr val="CC3300"/>
                  </a:solidFill>
                  <a:cs typeface="Arial" charset="0"/>
                </a:rPr>
                <a:t>θ</a:t>
              </a:r>
              <a:r>
                <a:rPr lang="es-ES" b="1" i="1">
                  <a:cs typeface="Arial" charset="0"/>
                </a:rPr>
                <a:t> =</a:t>
              </a:r>
              <a:endParaRPr lang="el-GR" b="1" i="1">
                <a:cs typeface="Arial" charset="0"/>
              </a:endParaRPr>
            </a:p>
          </p:txBody>
        </p:sp>
        <p:grpSp>
          <p:nvGrpSpPr>
            <p:cNvPr id="5178" name="Group 103"/>
            <p:cNvGrpSpPr>
              <a:grpSpLocks/>
            </p:cNvGrpSpPr>
            <p:nvPr/>
          </p:nvGrpSpPr>
          <p:grpSpPr bwMode="auto">
            <a:xfrm>
              <a:off x="3715" y="2457"/>
              <a:ext cx="1225" cy="347"/>
              <a:chOff x="3742" y="2493"/>
              <a:chExt cx="1225" cy="347"/>
            </a:xfrm>
          </p:grpSpPr>
          <p:sp>
            <p:nvSpPr>
              <p:cNvPr id="5179" name="Text Box 100"/>
              <p:cNvSpPr txBox="1">
                <a:spLocks noChangeArrowheads="1"/>
              </p:cNvSpPr>
              <p:nvPr/>
            </p:nvSpPr>
            <p:spPr bwMode="auto">
              <a:xfrm>
                <a:off x="3787" y="2493"/>
                <a:ext cx="11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Cateto opuesto</a:t>
                </a:r>
              </a:p>
            </p:txBody>
          </p:sp>
          <p:sp>
            <p:nvSpPr>
              <p:cNvPr id="5180" name="Text Box 101"/>
              <p:cNvSpPr txBox="1">
                <a:spLocks noChangeArrowheads="1"/>
              </p:cNvSpPr>
              <p:nvPr/>
            </p:nvSpPr>
            <p:spPr bwMode="auto">
              <a:xfrm>
                <a:off x="3742" y="2648"/>
                <a:ext cx="113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Cateto adyacente</a:t>
                </a:r>
              </a:p>
            </p:txBody>
          </p:sp>
          <p:sp>
            <p:nvSpPr>
              <p:cNvPr id="5181" name="Line 102"/>
              <p:cNvSpPr>
                <a:spLocks noChangeShapeType="1"/>
              </p:cNvSpPr>
              <p:nvPr/>
            </p:nvSpPr>
            <p:spPr bwMode="auto">
              <a:xfrm>
                <a:off x="3797" y="2675"/>
                <a:ext cx="9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  <p:grpSp>
        <p:nvGrpSpPr>
          <p:cNvPr id="15" name="Group 110"/>
          <p:cNvGrpSpPr>
            <a:grpSpLocks/>
          </p:cNvGrpSpPr>
          <p:nvPr/>
        </p:nvGrpSpPr>
        <p:grpSpPr bwMode="auto">
          <a:xfrm>
            <a:off x="-36513" y="4437063"/>
            <a:ext cx="4565651" cy="550862"/>
            <a:chOff x="2154" y="2822"/>
            <a:chExt cx="2876" cy="347"/>
          </a:xfrm>
        </p:grpSpPr>
        <p:sp>
          <p:nvSpPr>
            <p:cNvPr id="5172" name="Text Box 84"/>
            <p:cNvSpPr txBox="1">
              <a:spLocks noChangeArrowheads="1"/>
            </p:cNvSpPr>
            <p:nvPr/>
          </p:nvSpPr>
          <p:spPr bwMode="auto">
            <a:xfrm>
              <a:off x="2154" y="2886"/>
              <a:ext cx="17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/>
                <a:t>Cotangente </a:t>
              </a:r>
              <a:r>
                <a:rPr lang="el-GR" b="1" i="1"/>
                <a:t>θ</a:t>
              </a:r>
              <a:r>
                <a:rPr lang="es-ES" b="1" i="1"/>
                <a:t> = </a:t>
              </a:r>
              <a:r>
                <a:rPr lang="es-ES" b="1" i="1">
                  <a:solidFill>
                    <a:srgbClr val="CC3300"/>
                  </a:solidFill>
                </a:rPr>
                <a:t>Cot </a:t>
              </a:r>
              <a:r>
                <a:rPr lang="el-GR" b="1" i="1">
                  <a:solidFill>
                    <a:srgbClr val="CC3300"/>
                  </a:solidFill>
                  <a:cs typeface="Arial" charset="0"/>
                </a:rPr>
                <a:t>θ</a:t>
              </a:r>
              <a:r>
                <a:rPr lang="es-ES" b="1" i="1">
                  <a:cs typeface="Arial" charset="0"/>
                </a:rPr>
                <a:t> =</a:t>
              </a:r>
              <a:endParaRPr lang="el-GR" b="1" i="1">
                <a:cs typeface="Arial" charset="0"/>
              </a:endParaRPr>
            </a:p>
          </p:txBody>
        </p:sp>
        <p:grpSp>
          <p:nvGrpSpPr>
            <p:cNvPr id="5173" name="Group 108"/>
            <p:cNvGrpSpPr>
              <a:grpSpLocks/>
            </p:cNvGrpSpPr>
            <p:nvPr/>
          </p:nvGrpSpPr>
          <p:grpSpPr bwMode="auto">
            <a:xfrm>
              <a:off x="3832" y="2822"/>
              <a:ext cx="1198" cy="347"/>
              <a:chOff x="3751" y="2840"/>
              <a:chExt cx="1198" cy="347"/>
            </a:xfrm>
          </p:grpSpPr>
          <p:sp>
            <p:nvSpPr>
              <p:cNvPr id="5174" name="Text Box 105"/>
              <p:cNvSpPr txBox="1">
                <a:spLocks noChangeArrowheads="1"/>
              </p:cNvSpPr>
              <p:nvPr/>
            </p:nvSpPr>
            <p:spPr bwMode="auto">
              <a:xfrm>
                <a:off x="3751" y="2840"/>
                <a:ext cx="11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Cateto adyacente</a:t>
                </a:r>
              </a:p>
            </p:txBody>
          </p:sp>
          <p:sp>
            <p:nvSpPr>
              <p:cNvPr id="5175" name="Text Box 106"/>
              <p:cNvSpPr txBox="1">
                <a:spLocks noChangeArrowheads="1"/>
              </p:cNvSpPr>
              <p:nvPr/>
            </p:nvSpPr>
            <p:spPr bwMode="auto">
              <a:xfrm>
                <a:off x="3815" y="2995"/>
                <a:ext cx="113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Cateto opuesto</a:t>
                </a:r>
              </a:p>
            </p:txBody>
          </p:sp>
          <p:sp>
            <p:nvSpPr>
              <p:cNvPr id="5176" name="Line 107"/>
              <p:cNvSpPr>
                <a:spLocks noChangeShapeType="1"/>
              </p:cNvSpPr>
              <p:nvPr/>
            </p:nvSpPr>
            <p:spPr bwMode="auto">
              <a:xfrm>
                <a:off x="3797" y="3022"/>
                <a:ext cx="9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  <p:grpSp>
        <p:nvGrpSpPr>
          <p:cNvPr id="17" name="Group 116"/>
          <p:cNvGrpSpPr>
            <a:grpSpLocks/>
          </p:cNvGrpSpPr>
          <p:nvPr/>
        </p:nvGrpSpPr>
        <p:grpSpPr bwMode="auto">
          <a:xfrm>
            <a:off x="1619250" y="4941888"/>
            <a:ext cx="4451350" cy="519112"/>
            <a:chOff x="2154" y="3158"/>
            <a:chExt cx="2804" cy="327"/>
          </a:xfrm>
        </p:grpSpPr>
        <p:sp>
          <p:nvSpPr>
            <p:cNvPr id="5167" name="Text Box 85"/>
            <p:cNvSpPr txBox="1">
              <a:spLocks noChangeArrowheads="1"/>
            </p:cNvSpPr>
            <p:nvPr/>
          </p:nvSpPr>
          <p:spPr bwMode="auto">
            <a:xfrm>
              <a:off x="2154" y="3203"/>
              <a:ext cx="15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/>
                <a:t>Secante </a:t>
              </a:r>
              <a:r>
                <a:rPr lang="el-GR" b="1" i="1"/>
                <a:t>θ</a:t>
              </a:r>
              <a:r>
                <a:rPr lang="es-ES" b="1" i="1"/>
                <a:t> = </a:t>
              </a:r>
              <a:r>
                <a:rPr lang="es-ES" b="1" i="1">
                  <a:solidFill>
                    <a:srgbClr val="CC3300"/>
                  </a:solidFill>
                </a:rPr>
                <a:t>Sec </a:t>
              </a:r>
              <a:r>
                <a:rPr lang="el-GR" b="1" i="1">
                  <a:solidFill>
                    <a:srgbClr val="CC3300"/>
                  </a:solidFill>
                  <a:cs typeface="Arial" charset="0"/>
                </a:rPr>
                <a:t>θ</a:t>
              </a:r>
              <a:r>
                <a:rPr lang="es-ES" b="1" i="1">
                  <a:cs typeface="Arial" charset="0"/>
                </a:rPr>
                <a:t> =</a:t>
              </a:r>
              <a:endParaRPr lang="el-GR" b="1" i="1">
                <a:cs typeface="Arial" charset="0"/>
              </a:endParaRPr>
            </a:p>
          </p:txBody>
        </p:sp>
        <p:grpSp>
          <p:nvGrpSpPr>
            <p:cNvPr id="5168" name="Group 115"/>
            <p:cNvGrpSpPr>
              <a:grpSpLocks/>
            </p:cNvGrpSpPr>
            <p:nvPr/>
          </p:nvGrpSpPr>
          <p:grpSpPr bwMode="auto">
            <a:xfrm>
              <a:off x="3651" y="3158"/>
              <a:ext cx="1307" cy="327"/>
              <a:chOff x="3796" y="3167"/>
              <a:chExt cx="1307" cy="327"/>
            </a:xfrm>
          </p:grpSpPr>
          <p:sp>
            <p:nvSpPr>
              <p:cNvPr id="5169" name="Text Box 112"/>
              <p:cNvSpPr txBox="1">
                <a:spLocks noChangeArrowheads="1"/>
              </p:cNvSpPr>
              <p:nvPr/>
            </p:nvSpPr>
            <p:spPr bwMode="auto">
              <a:xfrm>
                <a:off x="3796" y="3302"/>
                <a:ext cx="11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Cateto adyacente</a:t>
                </a:r>
              </a:p>
            </p:txBody>
          </p:sp>
          <p:sp>
            <p:nvSpPr>
              <p:cNvPr id="5170" name="Text Box 113"/>
              <p:cNvSpPr txBox="1">
                <a:spLocks noChangeArrowheads="1"/>
              </p:cNvSpPr>
              <p:nvPr/>
            </p:nvSpPr>
            <p:spPr bwMode="auto">
              <a:xfrm>
                <a:off x="3969" y="3167"/>
                <a:ext cx="113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Hipotenusa</a:t>
                </a:r>
              </a:p>
            </p:txBody>
          </p:sp>
          <p:sp>
            <p:nvSpPr>
              <p:cNvPr id="5171" name="Line 114"/>
              <p:cNvSpPr>
                <a:spLocks noChangeShapeType="1"/>
              </p:cNvSpPr>
              <p:nvPr/>
            </p:nvSpPr>
            <p:spPr bwMode="auto">
              <a:xfrm>
                <a:off x="3843" y="3329"/>
                <a:ext cx="9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  <p:grpSp>
        <p:nvGrpSpPr>
          <p:cNvPr id="19" name="Group 97"/>
          <p:cNvGrpSpPr>
            <a:grpSpLocks/>
          </p:cNvGrpSpPr>
          <p:nvPr/>
        </p:nvGrpSpPr>
        <p:grpSpPr bwMode="auto">
          <a:xfrm>
            <a:off x="4714875" y="2492375"/>
            <a:ext cx="4105275" cy="550863"/>
            <a:chOff x="2154" y="1731"/>
            <a:chExt cx="2586" cy="347"/>
          </a:xfrm>
        </p:grpSpPr>
        <p:sp>
          <p:nvSpPr>
            <p:cNvPr id="5162" name="Text Box 81"/>
            <p:cNvSpPr txBox="1">
              <a:spLocks noChangeArrowheads="1"/>
            </p:cNvSpPr>
            <p:nvPr/>
          </p:nvSpPr>
          <p:spPr bwMode="auto">
            <a:xfrm>
              <a:off x="2154" y="1797"/>
              <a:ext cx="13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/>
                <a:t>Seno </a:t>
              </a:r>
              <a:r>
                <a:rPr lang="el-GR" b="1" i="1">
                  <a:cs typeface="Arial" charset="0"/>
                </a:rPr>
                <a:t>θ</a:t>
              </a:r>
              <a:r>
                <a:rPr lang="es-ES" b="1" i="1">
                  <a:cs typeface="Arial" charset="0"/>
                </a:rPr>
                <a:t> =</a:t>
              </a:r>
              <a:r>
                <a:rPr lang="es-ES" i="1">
                  <a:cs typeface="Arial" charset="0"/>
                </a:rPr>
                <a:t>  </a:t>
              </a:r>
              <a:r>
                <a:rPr lang="es-ES" b="1" i="1">
                  <a:solidFill>
                    <a:srgbClr val="CC3300"/>
                  </a:solidFill>
                  <a:cs typeface="Arial" charset="0"/>
                </a:rPr>
                <a:t>Sen </a:t>
              </a:r>
              <a:r>
                <a:rPr lang="el-GR" b="1">
                  <a:solidFill>
                    <a:srgbClr val="CC3300"/>
                  </a:solidFill>
                </a:rPr>
                <a:t>θ</a:t>
              </a:r>
              <a:r>
                <a:rPr lang="es-ES" b="1"/>
                <a:t> =</a:t>
              </a:r>
              <a:endParaRPr lang="el-GR" b="1"/>
            </a:p>
          </p:txBody>
        </p:sp>
        <p:grpSp>
          <p:nvGrpSpPr>
            <p:cNvPr id="5163" name="Group 90"/>
            <p:cNvGrpSpPr>
              <a:grpSpLocks/>
            </p:cNvGrpSpPr>
            <p:nvPr/>
          </p:nvGrpSpPr>
          <p:grpSpPr bwMode="auto">
            <a:xfrm>
              <a:off x="3480" y="1731"/>
              <a:ext cx="1260" cy="347"/>
              <a:chOff x="2835" y="1833"/>
              <a:chExt cx="1260" cy="347"/>
            </a:xfrm>
          </p:grpSpPr>
          <p:sp>
            <p:nvSpPr>
              <p:cNvPr id="5164" name="Text Box 87"/>
              <p:cNvSpPr txBox="1">
                <a:spLocks noChangeArrowheads="1"/>
              </p:cNvSpPr>
              <p:nvPr/>
            </p:nvSpPr>
            <p:spPr bwMode="auto">
              <a:xfrm>
                <a:off x="2871" y="1833"/>
                <a:ext cx="11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Cateto opuesto</a:t>
                </a:r>
              </a:p>
            </p:txBody>
          </p:sp>
          <p:sp>
            <p:nvSpPr>
              <p:cNvPr id="5165" name="Text Box 88"/>
              <p:cNvSpPr txBox="1">
                <a:spLocks noChangeArrowheads="1"/>
              </p:cNvSpPr>
              <p:nvPr/>
            </p:nvSpPr>
            <p:spPr bwMode="auto">
              <a:xfrm>
                <a:off x="2961" y="1988"/>
                <a:ext cx="113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Hipotenusa</a:t>
                </a:r>
              </a:p>
            </p:txBody>
          </p:sp>
          <p:sp>
            <p:nvSpPr>
              <p:cNvPr id="5166" name="Line 89"/>
              <p:cNvSpPr>
                <a:spLocks noChangeShapeType="1"/>
              </p:cNvSpPr>
              <p:nvPr/>
            </p:nvSpPr>
            <p:spPr bwMode="auto">
              <a:xfrm>
                <a:off x="2835" y="2015"/>
                <a:ext cx="9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  <p:graphicFrame>
        <p:nvGraphicFramePr>
          <p:cNvPr id="88188" name="Object 124"/>
          <p:cNvGraphicFramePr>
            <a:graphicFrameLocks noChangeAspect="1"/>
          </p:cNvGraphicFramePr>
          <p:nvPr/>
        </p:nvGraphicFramePr>
        <p:xfrm>
          <a:off x="8412163" y="2433638"/>
          <a:ext cx="461962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" name="Ecuación" r:id="rId9" imgW="266400" imgH="393480" progId="Equation.3">
                  <p:embed/>
                </p:oleObj>
              </mc:Choice>
              <mc:Fallback>
                <p:oleObj name="Ecuación" r:id="rId9" imgW="266400" imgH="393480" progId="Equation.3">
                  <p:embed/>
                  <p:pic>
                    <p:nvPicPr>
                      <p:cNvPr id="0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2163" y="2433638"/>
                        <a:ext cx="461962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5" name="Text Box 127"/>
          <p:cNvSpPr txBox="1">
            <a:spLocks noChangeArrowheads="1"/>
          </p:cNvSpPr>
          <p:nvPr/>
        </p:nvSpPr>
        <p:spPr bwMode="auto">
          <a:xfrm>
            <a:off x="8243888" y="33496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CO"/>
          </a:p>
        </p:txBody>
      </p:sp>
      <p:graphicFrame>
        <p:nvGraphicFramePr>
          <p:cNvPr id="88193" name="Object 129"/>
          <p:cNvGraphicFramePr>
            <a:graphicFrameLocks noChangeAspect="1"/>
          </p:cNvGraphicFramePr>
          <p:nvPr/>
        </p:nvGraphicFramePr>
        <p:xfrm>
          <a:off x="8035925" y="3154363"/>
          <a:ext cx="4381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6" name="Ecuación" r:id="rId11" imgW="266400" imgH="393480" progId="Equation.3">
                  <p:embed/>
                </p:oleObj>
              </mc:Choice>
              <mc:Fallback>
                <p:oleObj name="Ecuación" r:id="rId11" imgW="266400" imgH="393480" progId="Equation.3">
                  <p:embed/>
                  <p:pic>
                    <p:nvPicPr>
                      <p:cNvPr id="0" name="Object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5925" y="3154363"/>
                        <a:ext cx="4381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194" name="Object 130"/>
          <p:cNvGraphicFramePr>
            <a:graphicFrameLocks noChangeAspect="1"/>
          </p:cNvGraphicFramePr>
          <p:nvPr/>
        </p:nvGraphicFramePr>
        <p:xfrm>
          <a:off x="7624763" y="3803650"/>
          <a:ext cx="4381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7" name="Ecuación" r:id="rId13" imgW="266400" imgH="393480" progId="Equation.3">
                  <p:embed/>
                </p:oleObj>
              </mc:Choice>
              <mc:Fallback>
                <p:oleObj name="Ecuación" r:id="rId13" imgW="266400" imgH="393480" progId="Equation.3">
                  <p:embed/>
                  <p:pic>
                    <p:nvPicPr>
                      <p:cNvPr id="0" name="Object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4763" y="3803650"/>
                        <a:ext cx="4381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195" name="Object 131"/>
          <p:cNvGraphicFramePr>
            <a:graphicFrameLocks noChangeAspect="1"/>
          </p:cNvGraphicFramePr>
          <p:nvPr/>
        </p:nvGraphicFramePr>
        <p:xfrm>
          <a:off x="4298950" y="4379913"/>
          <a:ext cx="4381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8" name="Ecuación" r:id="rId15" imgW="266400" imgH="393480" progId="Equation.3">
                  <p:embed/>
                </p:oleObj>
              </mc:Choice>
              <mc:Fallback>
                <p:oleObj name="Ecuación" r:id="rId15" imgW="266400" imgH="393480" progId="Equation.3">
                  <p:embed/>
                  <p:pic>
                    <p:nvPicPr>
                      <p:cNvPr id="0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50" y="4379913"/>
                        <a:ext cx="4381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196" name="Object 132"/>
          <p:cNvGraphicFramePr>
            <a:graphicFrameLocks noChangeAspect="1"/>
          </p:cNvGraphicFramePr>
          <p:nvPr/>
        </p:nvGraphicFramePr>
        <p:xfrm>
          <a:off x="5665788" y="4856163"/>
          <a:ext cx="4381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" name="Ecuación" r:id="rId17" imgW="266400" imgH="393480" progId="Equation.3">
                  <p:embed/>
                </p:oleObj>
              </mc:Choice>
              <mc:Fallback>
                <p:oleObj name="Ecuación" r:id="rId17" imgW="266400" imgH="393480" progId="Equation.3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5788" y="4856163"/>
                        <a:ext cx="4381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122"/>
          <p:cNvGrpSpPr>
            <a:grpSpLocks/>
          </p:cNvGrpSpPr>
          <p:nvPr/>
        </p:nvGrpSpPr>
        <p:grpSpPr bwMode="auto">
          <a:xfrm>
            <a:off x="3619500" y="5459413"/>
            <a:ext cx="4608513" cy="504825"/>
            <a:chOff x="2154" y="3512"/>
            <a:chExt cx="2903" cy="318"/>
          </a:xfrm>
        </p:grpSpPr>
        <p:sp>
          <p:nvSpPr>
            <p:cNvPr id="5157" name="Text Box 86"/>
            <p:cNvSpPr txBox="1">
              <a:spLocks noChangeArrowheads="1"/>
            </p:cNvSpPr>
            <p:nvPr/>
          </p:nvSpPr>
          <p:spPr bwMode="auto">
            <a:xfrm>
              <a:off x="2154" y="3562"/>
              <a:ext cx="167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/>
                <a:t>Cosecante </a:t>
              </a:r>
              <a:r>
                <a:rPr lang="el-GR" b="1" i="1"/>
                <a:t>θ</a:t>
              </a:r>
              <a:r>
                <a:rPr lang="es-ES" b="1" i="1"/>
                <a:t> = </a:t>
              </a:r>
              <a:r>
                <a:rPr lang="es-ES" b="1" i="1">
                  <a:solidFill>
                    <a:srgbClr val="CC3300"/>
                  </a:solidFill>
                </a:rPr>
                <a:t>Csc </a:t>
              </a:r>
              <a:r>
                <a:rPr lang="el-GR" b="1" i="1">
                  <a:solidFill>
                    <a:srgbClr val="CC3300"/>
                  </a:solidFill>
                  <a:cs typeface="Arial" charset="0"/>
                </a:rPr>
                <a:t>θ</a:t>
              </a:r>
              <a:r>
                <a:rPr lang="es-ES" b="1" i="1">
                  <a:cs typeface="Arial" charset="0"/>
                </a:rPr>
                <a:t> =</a:t>
              </a:r>
              <a:endParaRPr lang="el-GR" b="1" i="1">
                <a:cs typeface="Arial" charset="0"/>
              </a:endParaRPr>
            </a:p>
          </p:txBody>
        </p:sp>
        <p:grpSp>
          <p:nvGrpSpPr>
            <p:cNvPr id="5158" name="Group 121"/>
            <p:cNvGrpSpPr>
              <a:grpSpLocks/>
            </p:cNvGrpSpPr>
            <p:nvPr/>
          </p:nvGrpSpPr>
          <p:grpSpPr bwMode="auto">
            <a:xfrm>
              <a:off x="3815" y="3512"/>
              <a:ext cx="1242" cy="318"/>
              <a:chOff x="3707" y="3557"/>
              <a:chExt cx="1242" cy="318"/>
            </a:xfrm>
          </p:grpSpPr>
          <p:sp>
            <p:nvSpPr>
              <p:cNvPr id="5159" name="Text Box 118"/>
              <p:cNvSpPr txBox="1">
                <a:spLocks noChangeArrowheads="1"/>
              </p:cNvSpPr>
              <p:nvPr/>
            </p:nvSpPr>
            <p:spPr bwMode="auto">
              <a:xfrm>
                <a:off x="3725" y="3683"/>
                <a:ext cx="11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Cateto opuesto</a:t>
                </a:r>
              </a:p>
            </p:txBody>
          </p:sp>
          <p:sp>
            <p:nvSpPr>
              <p:cNvPr id="5160" name="Text Box 119"/>
              <p:cNvSpPr txBox="1">
                <a:spLocks noChangeArrowheads="1"/>
              </p:cNvSpPr>
              <p:nvPr/>
            </p:nvSpPr>
            <p:spPr bwMode="auto">
              <a:xfrm>
                <a:off x="3815" y="3557"/>
                <a:ext cx="113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Hipotenusa</a:t>
                </a:r>
              </a:p>
            </p:txBody>
          </p:sp>
          <p:sp>
            <p:nvSpPr>
              <p:cNvPr id="5161" name="Line 120"/>
              <p:cNvSpPr>
                <a:spLocks noChangeShapeType="1"/>
              </p:cNvSpPr>
              <p:nvPr/>
            </p:nvSpPr>
            <p:spPr bwMode="auto">
              <a:xfrm>
                <a:off x="3707" y="3719"/>
                <a:ext cx="9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  <p:graphicFrame>
        <p:nvGraphicFramePr>
          <p:cNvPr id="88197" name="Object 133"/>
          <p:cNvGraphicFramePr>
            <a:graphicFrameLocks noChangeAspect="1"/>
          </p:cNvGraphicFramePr>
          <p:nvPr/>
        </p:nvGraphicFramePr>
        <p:xfrm>
          <a:off x="7813675" y="5387975"/>
          <a:ext cx="4381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0" name="Ecuación" r:id="rId19" imgW="266400" imgH="393480" progId="Equation.3">
                  <p:embed/>
                </p:oleObj>
              </mc:Choice>
              <mc:Fallback>
                <p:oleObj name="Ecuación" r:id="rId19" imgW="266400" imgH="393480" progId="Equation.3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3675" y="5387975"/>
                        <a:ext cx="4381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8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8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8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3" grpId="0" animBg="1"/>
      <p:bldP spid="88074" grpId="0" animBg="1"/>
      <p:bldP spid="88075" grpId="0" animBg="1"/>
      <p:bldP spid="88076" grpId="0"/>
      <p:bldP spid="88120" grpId="0"/>
      <p:bldP spid="881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b="1181"/>
          <a:stretch>
            <a:fillRect/>
          </a:stretch>
        </p:blipFill>
        <p:spPr bwMode="auto">
          <a:xfrm>
            <a:off x="3492500" y="6094413"/>
            <a:ext cx="6715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2" b="2744"/>
          <a:stretch>
            <a:fillRect/>
          </a:stretch>
        </p:blipFill>
        <p:spPr bwMode="auto">
          <a:xfrm>
            <a:off x="4284663" y="6094413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" b="1181"/>
          <a:stretch>
            <a:fillRect/>
          </a:stretch>
        </p:blipFill>
        <p:spPr bwMode="auto">
          <a:xfrm>
            <a:off x="5867400" y="6094413"/>
            <a:ext cx="658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" b="2744"/>
          <a:stretch>
            <a:fillRect/>
          </a:stretch>
        </p:blipFill>
        <p:spPr bwMode="auto">
          <a:xfrm>
            <a:off x="5076825" y="6094413"/>
            <a:ext cx="684213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6094413"/>
            <a:ext cx="9144000" cy="504825"/>
          </a:xfrm>
          <a:prstGeom prst="rect">
            <a:avLst/>
          </a:prstGeom>
          <a:solidFill>
            <a:srgbClr val="00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792163" y="6165850"/>
            <a:ext cx="377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000" b="1">
                <a:solidFill>
                  <a:schemeClr val="bg1"/>
                </a:solidFill>
                <a:latin typeface="Century Gothic" pitchFamily="34" charset="0"/>
              </a:rPr>
              <a:t>Matemáticas</a:t>
            </a:r>
          </a:p>
        </p:txBody>
      </p:sp>
      <p:sp>
        <p:nvSpPr>
          <p:cNvPr id="91145" name="AutoShape 9"/>
          <p:cNvSpPr>
            <a:spLocks noChangeArrowheads="1"/>
          </p:cNvSpPr>
          <p:nvPr/>
        </p:nvSpPr>
        <p:spPr bwMode="auto">
          <a:xfrm>
            <a:off x="0" y="95250"/>
            <a:ext cx="9144000" cy="59261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 flipV="1">
            <a:off x="1187450" y="765175"/>
            <a:ext cx="6480175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91147" name="AutoShape 11"/>
          <p:cNvSpPr>
            <a:spLocks noChangeArrowheads="1"/>
          </p:cNvSpPr>
          <p:nvPr/>
        </p:nvSpPr>
        <p:spPr bwMode="auto">
          <a:xfrm>
            <a:off x="1979613" y="333375"/>
            <a:ext cx="4897437" cy="863600"/>
          </a:xfrm>
          <a:prstGeom prst="flowChartTerminator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1951038" y="403225"/>
            <a:ext cx="5037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3600" b="1" dirty="0"/>
              <a:t>EJERCICIO  </a:t>
            </a:r>
            <a:r>
              <a:rPr lang="es-MX" sz="3600" b="1" dirty="0" smtClean="0"/>
              <a:t>1</a:t>
            </a:r>
            <a:endParaRPr lang="es-MX" sz="3600" b="1" dirty="0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3995738" y="7750175"/>
            <a:ext cx="1152525" cy="6477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pic>
        <p:nvPicPr>
          <p:cNvPr id="19470" name="Picture 14" descr="zip-Zip-02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594995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563938" y="5084763"/>
            <a:ext cx="2087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708400" y="50847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8243888" y="33496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CO"/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500063" y="1557338"/>
            <a:ext cx="7959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b="1" i="1" dirty="0"/>
              <a:t>Hallar el valor de las </a:t>
            </a:r>
            <a:r>
              <a:rPr lang="es-ES" b="1" i="1" dirty="0">
                <a:solidFill>
                  <a:srgbClr val="FF0000"/>
                </a:solidFill>
              </a:rPr>
              <a:t>razones trigonométricas </a:t>
            </a:r>
            <a:r>
              <a:rPr lang="es-ES" b="1" i="1" dirty="0"/>
              <a:t>para el ángulo </a:t>
            </a:r>
            <a:r>
              <a:rPr lang="el-GR" b="1" i="1" dirty="0">
                <a:solidFill>
                  <a:srgbClr val="0066FF"/>
                </a:solidFill>
              </a:rPr>
              <a:t>β</a:t>
            </a:r>
            <a:r>
              <a:rPr lang="es-ES" b="1" i="1" dirty="0"/>
              <a:t> del siguiente triángulo rectángulo:</a:t>
            </a:r>
            <a:endParaRPr lang="el-GR" b="1" i="1" dirty="0"/>
          </a:p>
        </p:txBody>
      </p:sp>
      <p:grpSp>
        <p:nvGrpSpPr>
          <p:cNvPr id="2" name="59 Grupo"/>
          <p:cNvGrpSpPr>
            <a:grpSpLocks/>
          </p:cNvGrpSpPr>
          <p:nvPr/>
        </p:nvGrpSpPr>
        <p:grpSpPr bwMode="auto">
          <a:xfrm>
            <a:off x="856109" y="2428875"/>
            <a:ext cx="3571875" cy="2357440"/>
            <a:chOff x="1285852" y="2357430"/>
            <a:chExt cx="3571900" cy="2357456"/>
          </a:xfrm>
        </p:grpSpPr>
        <p:grpSp>
          <p:nvGrpSpPr>
            <p:cNvPr id="19480" name="57 Grupo"/>
            <p:cNvGrpSpPr>
              <a:grpSpLocks/>
            </p:cNvGrpSpPr>
            <p:nvPr/>
          </p:nvGrpSpPr>
          <p:grpSpPr bwMode="auto">
            <a:xfrm>
              <a:off x="1285852" y="2357430"/>
              <a:ext cx="3571900" cy="2357456"/>
              <a:chOff x="1285852" y="2357430"/>
              <a:chExt cx="3571900" cy="2357456"/>
            </a:xfrm>
          </p:grpSpPr>
          <p:grpSp>
            <p:nvGrpSpPr>
              <p:cNvPr id="19482" name="53 Grupo"/>
              <p:cNvGrpSpPr>
                <a:grpSpLocks/>
              </p:cNvGrpSpPr>
              <p:nvPr/>
            </p:nvGrpSpPr>
            <p:grpSpPr bwMode="auto">
              <a:xfrm>
                <a:off x="1285852" y="2571744"/>
                <a:ext cx="3429024" cy="2143142"/>
                <a:chOff x="1285852" y="2571744"/>
                <a:chExt cx="3429024" cy="2143142"/>
              </a:xfrm>
            </p:grpSpPr>
            <p:grpSp>
              <p:nvGrpSpPr>
                <p:cNvPr id="19485" name="49 Grupo"/>
                <p:cNvGrpSpPr>
                  <a:grpSpLocks/>
                </p:cNvGrpSpPr>
                <p:nvPr/>
              </p:nvGrpSpPr>
              <p:grpSpPr bwMode="auto">
                <a:xfrm>
                  <a:off x="1285852" y="2571744"/>
                  <a:ext cx="3429024" cy="1714512"/>
                  <a:chOff x="1285852" y="2571744"/>
                  <a:chExt cx="3429024" cy="1714512"/>
                </a:xfrm>
              </p:grpSpPr>
              <p:sp>
                <p:nvSpPr>
                  <p:cNvPr id="48" name="47 Triángulo rectángulo"/>
                  <p:cNvSpPr/>
                  <p:nvPr/>
                </p:nvSpPr>
                <p:spPr>
                  <a:xfrm>
                    <a:off x="1285852" y="2571744"/>
                    <a:ext cx="3429024" cy="1714512"/>
                  </a:xfrm>
                  <a:prstGeom prst="rtTriangle">
                    <a:avLst/>
                  </a:prstGeom>
                  <a:solidFill>
                    <a:srgbClr val="FFFF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s-ES"/>
                  </a:p>
                </p:txBody>
              </p:sp>
              <p:sp>
                <p:nvSpPr>
                  <p:cNvPr id="49" name="48 Forma libre"/>
                  <p:cNvSpPr/>
                  <p:nvPr/>
                </p:nvSpPr>
                <p:spPr>
                  <a:xfrm>
                    <a:off x="4016371" y="4010029"/>
                    <a:ext cx="130176" cy="261939"/>
                  </a:xfrm>
                  <a:custGeom>
                    <a:avLst/>
                    <a:gdLst>
                      <a:gd name="connsiteX0" fmla="*/ 130629 w 130629"/>
                      <a:gd name="connsiteY0" fmla="*/ 0 h 261257"/>
                      <a:gd name="connsiteX1" fmla="*/ 14515 w 130629"/>
                      <a:gd name="connsiteY1" fmla="*/ 72571 h 261257"/>
                      <a:gd name="connsiteX2" fmla="*/ 0 w 130629"/>
                      <a:gd name="connsiteY2" fmla="*/ 116114 h 261257"/>
                      <a:gd name="connsiteX3" fmla="*/ 43543 w 130629"/>
                      <a:gd name="connsiteY3" fmla="*/ 246743 h 261257"/>
                      <a:gd name="connsiteX4" fmla="*/ 72572 w 130629"/>
                      <a:gd name="connsiteY4" fmla="*/ 261257 h 2612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0629" h="261257">
                        <a:moveTo>
                          <a:pt x="130629" y="0"/>
                        </a:moveTo>
                        <a:cubicBezTo>
                          <a:pt x="51202" y="26476"/>
                          <a:pt x="46716" y="8169"/>
                          <a:pt x="14515" y="72571"/>
                        </a:cubicBezTo>
                        <a:cubicBezTo>
                          <a:pt x="7673" y="86255"/>
                          <a:pt x="4838" y="101600"/>
                          <a:pt x="0" y="116114"/>
                        </a:cubicBezTo>
                        <a:cubicBezTo>
                          <a:pt x="9731" y="174496"/>
                          <a:pt x="2727" y="205927"/>
                          <a:pt x="43543" y="246743"/>
                        </a:cubicBezTo>
                        <a:cubicBezTo>
                          <a:pt x="51193" y="254393"/>
                          <a:pt x="62896" y="256419"/>
                          <a:pt x="72572" y="261257"/>
                        </a:cubicBezTo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s-ES"/>
                  </a:p>
                </p:txBody>
              </p:sp>
            </p:grpSp>
            <p:cxnSp>
              <p:nvCxnSpPr>
                <p:cNvPr id="52" name="51 Conector recto"/>
                <p:cNvCxnSpPr/>
                <p:nvPr/>
              </p:nvCxnSpPr>
              <p:spPr>
                <a:xfrm>
                  <a:off x="1285852" y="4556133"/>
                  <a:ext cx="3429024" cy="158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487" name="52 CuadroTexto"/>
                <p:cNvSpPr txBox="1">
                  <a:spLocks noChangeArrowheads="1"/>
                </p:cNvSpPr>
                <p:nvPr/>
              </p:nvSpPr>
              <p:spPr bwMode="auto">
                <a:xfrm>
                  <a:off x="2571736" y="4376330"/>
                  <a:ext cx="896149" cy="3385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s-ES" sz="1600" dirty="0" smtClean="0"/>
                    <a:t>12  </a:t>
                  </a:r>
                  <a:r>
                    <a:rPr lang="es-ES" sz="1600" dirty="0"/>
                    <a:t>cm</a:t>
                  </a:r>
                </a:p>
              </p:txBody>
            </p:sp>
          </p:grpSp>
          <p:cxnSp>
            <p:nvCxnSpPr>
              <p:cNvPr id="56" name="55 Conector recto"/>
              <p:cNvCxnSpPr/>
              <p:nvPr/>
            </p:nvCxnSpPr>
            <p:spPr>
              <a:xfrm>
                <a:off x="1428728" y="2357430"/>
                <a:ext cx="3429024" cy="1714512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84" name="56 CuadroTexto"/>
              <p:cNvSpPr txBox="1">
                <a:spLocks noChangeArrowheads="1"/>
              </p:cNvSpPr>
              <p:nvPr/>
            </p:nvSpPr>
            <p:spPr bwMode="auto">
              <a:xfrm rot="1503733">
                <a:off x="2744438" y="3051283"/>
                <a:ext cx="815690" cy="3385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s-ES" sz="1600" dirty="0" smtClean="0"/>
                  <a:t>13 </a:t>
                </a:r>
                <a:r>
                  <a:rPr lang="es-ES" sz="1600" dirty="0"/>
                  <a:t>cm</a:t>
                </a:r>
              </a:p>
            </p:txBody>
          </p:sp>
        </p:grpSp>
        <p:sp>
          <p:nvSpPr>
            <p:cNvPr id="19481" name="58 CuadroTexto"/>
            <p:cNvSpPr txBox="1">
              <a:spLocks noChangeArrowheads="1"/>
            </p:cNvSpPr>
            <p:nvPr/>
          </p:nvSpPr>
          <p:spPr bwMode="auto">
            <a:xfrm>
              <a:off x="3715876" y="3903542"/>
              <a:ext cx="5000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l-GR" b="1" i="1">
                  <a:solidFill>
                    <a:srgbClr val="0066FF"/>
                  </a:solidFill>
                </a:rPr>
                <a:t>β</a:t>
              </a:r>
              <a:endParaRPr lang="es-ES" b="1" i="1">
                <a:solidFill>
                  <a:srgbClr val="0066FF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5" grpId="0" animBg="1"/>
      <p:bldP spid="91146" grpId="0" animBg="1"/>
      <p:bldP spid="91147" grpId="0" animBg="1"/>
      <p:bldP spid="91148" grpId="0"/>
      <p:bldP spid="911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b="1181"/>
          <a:stretch>
            <a:fillRect/>
          </a:stretch>
        </p:blipFill>
        <p:spPr bwMode="auto">
          <a:xfrm>
            <a:off x="3492500" y="6094413"/>
            <a:ext cx="6715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2" b="2744"/>
          <a:stretch>
            <a:fillRect/>
          </a:stretch>
        </p:blipFill>
        <p:spPr bwMode="auto">
          <a:xfrm>
            <a:off x="4284663" y="6094413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" b="1181"/>
          <a:stretch>
            <a:fillRect/>
          </a:stretch>
        </p:blipFill>
        <p:spPr bwMode="auto">
          <a:xfrm>
            <a:off x="5867400" y="6094413"/>
            <a:ext cx="658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6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" b="2744"/>
          <a:stretch>
            <a:fillRect/>
          </a:stretch>
        </p:blipFill>
        <p:spPr bwMode="auto">
          <a:xfrm>
            <a:off x="5076825" y="6094413"/>
            <a:ext cx="684213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0" y="6094413"/>
            <a:ext cx="9144000" cy="504825"/>
          </a:xfrm>
          <a:prstGeom prst="rect">
            <a:avLst/>
          </a:prstGeom>
          <a:solidFill>
            <a:srgbClr val="00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792163" y="6165850"/>
            <a:ext cx="377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000" b="1">
                <a:solidFill>
                  <a:schemeClr val="bg1"/>
                </a:solidFill>
                <a:latin typeface="Century Gothic" pitchFamily="34" charset="0"/>
              </a:rPr>
              <a:t>Matemáticas</a:t>
            </a:r>
          </a:p>
        </p:txBody>
      </p:sp>
      <p:sp>
        <p:nvSpPr>
          <p:cNvPr id="91145" name="AutoShape 9"/>
          <p:cNvSpPr>
            <a:spLocks noChangeArrowheads="1"/>
          </p:cNvSpPr>
          <p:nvPr/>
        </p:nvSpPr>
        <p:spPr bwMode="auto">
          <a:xfrm>
            <a:off x="0" y="95250"/>
            <a:ext cx="9144000" cy="59261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 flipV="1">
            <a:off x="1187450" y="765175"/>
            <a:ext cx="6480175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91147" name="AutoShape 11"/>
          <p:cNvSpPr>
            <a:spLocks noChangeArrowheads="1"/>
          </p:cNvSpPr>
          <p:nvPr/>
        </p:nvSpPr>
        <p:spPr bwMode="auto">
          <a:xfrm>
            <a:off x="1979613" y="333375"/>
            <a:ext cx="4897437" cy="863600"/>
          </a:xfrm>
          <a:prstGeom prst="flowChartTerminator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1951038" y="403225"/>
            <a:ext cx="5037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3600" b="1" dirty="0"/>
              <a:t>EJERCICIO  </a:t>
            </a:r>
            <a:r>
              <a:rPr lang="es-MX" sz="3600" b="1" dirty="0" smtClean="0"/>
              <a:t>2</a:t>
            </a:r>
            <a:endParaRPr lang="es-MX" sz="3600" b="1" dirty="0"/>
          </a:p>
        </p:txBody>
      </p:sp>
      <p:sp>
        <p:nvSpPr>
          <p:cNvPr id="6158" name="Rectangle 13"/>
          <p:cNvSpPr>
            <a:spLocks noChangeArrowheads="1"/>
          </p:cNvSpPr>
          <p:nvPr/>
        </p:nvSpPr>
        <p:spPr bwMode="auto">
          <a:xfrm>
            <a:off x="3995738" y="7750175"/>
            <a:ext cx="1152525" cy="6477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pic>
        <p:nvPicPr>
          <p:cNvPr id="6159" name="Picture 14" descr="zip-Zip-02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594995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6161" name="Text Box 16"/>
          <p:cNvSpPr txBox="1">
            <a:spLocks noChangeArrowheads="1"/>
          </p:cNvSpPr>
          <p:nvPr/>
        </p:nvSpPr>
        <p:spPr bwMode="auto">
          <a:xfrm>
            <a:off x="3563938" y="5084763"/>
            <a:ext cx="2087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616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6163" name="Text Box 18"/>
          <p:cNvSpPr txBox="1">
            <a:spLocks noChangeArrowheads="1"/>
          </p:cNvSpPr>
          <p:nvPr/>
        </p:nvSpPr>
        <p:spPr bwMode="auto">
          <a:xfrm>
            <a:off x="3708400" y="50847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61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6165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6166" name="Text Box 21"/>
          <p:cNvSpPr txBox="1">
            <a:spLocks noChangeArrowheads="1"/>
          </p:cNvSpPr>
          <p:nvPr/>
        </p:nvSpPr>
        <p:spPr bwMode="auto">
          <a:xfrm>
            <a:off x="8243888" y="33496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CO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755650" y="1344613"/>
            <a:ext cx="7704138" cy="996950"/>
            <a:chOff x="476" y="847"/>
            <a:chExt cx="4853" cy="628"/>
          </a:xfrm>
        </p:grpSpPr>
        <p:sp>
          <p:nvSpPr>
            <p:cNvPr id="6168" name="Text Box 22"/>
            <p:cNvSpPr txBox="1">
              <a:spLocks noChangeArrowheads="1"/>
            </p:cNvSpPr>
            <p:nvPr/>
          </p:nvSpPr>
          <p:spPr bwMode="auto">
            <a:xfrm>
              <a:off x="476" y="981"/>
              <a:ext cx="4853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ES" b="1" i="1" dirty="0"/>
                <a:t>Si se sabe que                   </a:t>
              </a:r>
              <a:r>
                <a:rPr lang="es-ES" b="1" i="1" dirty="0" smtClean="0"/>
                <a:t>     , </a:t>
              </a:r>
              <a:r>
                <a:rPr lang="es-ES" b="1" i="1" dirty="0"/>
                <a:t>calcular las demás </a:t>
              </a:r>
              <a:r>
                <a:rPr lang="es-ES" b="1" i="1" dirty="0">
                  <a:solidFill>
                    <a:srgbClr val="CC3300"/>
                  </a:solidFill>
                </a:rPr>
                <a:t>funciones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s-ES" b="1" i="1" dirty="0" smtClean="0">
                  <a:solidFill>
                    <a:srgbClr val="CC3300"/>
                  </a:solidFill>
                </a:rPr>
                <a:t>        </a:t>
              </a:r>
              <a:r>
                <a:rPr lang="es-ES" b="1" i="1" dirty="0">
                  <a:solidFill>
                    <a:srgbClr val="CC3300"/>
                  </a:solidFill>
                </a:rPr>
                <a:t>trigonométricas</a:t>
              </a:r>
              <a:r>
                <a:rPr lang="es-ES" b="1" i="1" dirty="0"/>
                <a:t> para el ángulo </a:t>
              </a:r>
              <a:r>
                <a:rPr lang="el-GR" b="1" i="1" dirty="0">
                  <a:solidFill>
                    <a:srgbClr val="0066FF"/>
                  </a:solidFill>
                  <a:cs typeface="Arial" charset="0"/>
                </a:rPr>
                <a:t>θ</a:t>
              </a:r>
            </a:p>
          </p:txBody>
        </p:sp>
        <p:graphicFrame>
          <p:nvGraphicFramePr>
            <p:cNvPr id="6146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6610787"/>
                </p:ext>
              </p:extLst>
            </p:nvPr>
          </p:nvGraphicFramePr>
          <p:xfrm>
            <a:off x="1962" y="847"/>
            <a:ext cx="609" cy="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6" name="Ecuación" r:id="rId9" imgW="672840" imgH="393480" progId="Equation.3">
                    <p:embed/>
                  </p:oleObj>
                </mc:Choice>
                <mc:Fallback>
                  <p:oleObj name="Ecuación" r:id="rId9" imgW="672840" imgH="39348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2" y="847"/>
                          <a:ext cx="609" cy="3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59 Grupo"/>
          <p:cNvGrpSpPr>
            <a:grpSpLocks/>
          </p:cNvGrpSpPr>
          <p:nvPr/>
        </p:nvGrpSpPr>
        <p:grpSpPr bwMode="auto">
          <a:xfrm>
            <a:off x="683567" y="2655738"/>
            <a:ext cx="4363959" cy="1928813"/>
            <a:chOff x="493760" y="2357430"/>
            <a:chExt cx="4363992" cy="1928827"/>
          </a:xfrm>
        </p:grpSpPr>
        <p:grpSp>
          <p:nvGrpSpPr>
            <p:cNvPr id="26" name="57 Grupo"/>
            <p:cNvGrpSpPr>
              <a:grpSpLocks/>
            </p:cNvGrpSpPr>
            <p:nvPr/>
          </p:nvGrpSpPr>
          <p:grpSpPr bwMode="auto">
            <a:xfrm>
              <a:off x="493760" y="2357430"/>
              <a:ext cx="4363992" cy="1928827"/>
              <a:chOff x="493760" y="2357430"/>
              <a:chExt cx="4363992" cy="1928827"/>
            </a:xfrm>
          </p:grpSpPr>
          <p:grpSp>
            <p:nvGrpSpPr>
              <p:cNvPr id="28" name="53 Grupo"/>
              <p:cNvGrpSpPr>
                <a:grpSpLocks/>
              </p:cNvGrpSpPr>
              <p:nvPr/>
            </p:nvGrpSpPr>
            <p:grpSpPr bwMode="auto">
              <a:xfrm>
                <a:off x="493760" y="2571744"/>
                <a:ext cx="4221116" cy="1714513"/>
                <a:chOff x="493760" y="2571744"/>
                <a:chExt cx="4221116" cy="1714513"/>
              </a:xfrm>
            </p:grpSpPr>
            <p:grpSp>
              <p:nvGrpSpPr>
                <p:cNvPr id="31" name="49 Grupo"/>
                <p:cNvGrpSpPr>
                  <a:grpSpLocks/>
                </p:cNvGrpSpPr>
                <p:nvPr/>
              </p:nvGrpSpPr>
              <p:grpSpPr bwMode="auto">
                <a:xfrm>
                  <a:off x="1285852" y="2571744"/>
                  <a:ext cx="3429024" cy="1714512"/>
                  <a:chOff x="1285852" y="2571744"/>
                  <a:chExt cx="3429024" cy="1714512"/>
                </a:xfrm>
              </p:grpSpPr>
              <p:sp>
                <p:nvSpPr>
                  <p:cNvPr id="34" name="33 Triángulo rectángulo"/>
                  <p:cNvSpPr/>
                  <p:nvPr/>
                </p:nvSpPr>
                <p:spPr>
                  <a:xfrm>
                    <a:off x="1285852" y="2571744"/>
                    <a:ext cx="3429024" cy="1714512"/>
                  </a:xfrm>
                  <a:prstGeom prst="rt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s-ES"/>
                  </a:p>
                </p:txBody>
              </p:sp>
              <p:sp>
                <p:nvSpPr>
                  <p:cNvPr id="35" name="34 Forma libre"/>
                  <p:cNvSpPr/>
                  <p:nvPr/>
                </p:nvSpPr>
                <p:spPr>
                  <a:xfrm>
                    <a:off x="4016371" y="4010029"/>
                    <a:ext cx="130176" cy="261939"/>
                  </a:xfrm>
                  <a:custGeom>
                    <a:avLst/>
                    <a:gdLst>
                      <a:gd name="connsiteX0" fmla="*/ 130629 w 130629"/>
                      <a:gd name="connsiteY0" fmla="*/ 0 h 261257"/>
                      <a:gd name="connsiteX1" fmla="*/ 14515 w 130629"/>
                      <a:gd name="connsiteY1" fmla="*/ 72571 h 261257"/>
                      <a:gd name="connsiteX2" fmla="*/ 0 w 130629"/>
                      <a:gd name="connsiteY2" fmla="*/ 116114 h 261257"/>
                      <a:gd name="connsiteX3" fmla="*/ 43543 w 130629"/>
                      <a:gd name="connsiteY3" fmla="*/ 246743 h 261257"/>
                      <a:gd name="connsiteX4" fmla="*/ 72572 w 130629"/>
                      <a:gd name="connsiteY4" fmla="*/ 261257 h 2612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0629" h="261257">
                        <a:moveTo>
                          <a:pt x="130629" y="0"/>
                        </a:moveTo>
                        <a:cubicBezTo>
                          <a:pt x="51202" y="26476"/>
                          <a:pt x="46716" y="8169"/>
                          <a:pt x="14515" y="72571"/>
                        </a:cubicBezTo>
                        <a:cubicBezTo>
                          <a:pt x="7673" y="86255"/>
                          <a:pt x="4838" y="101600"/>
                          <a:pt x="0" y="116114"/>
                        </a:cubicBezTo>
                        <a:cubicBezTo>
                          <a:pt x="9731" y="174496"/>
                          <a:pt x="2727" y="205927"/>
                          <a:pt x="43543" y="246743"/>
                        </a:cubicBezTo>
                        <a:cubicBezTo>
                          <a:pt x="51193" y="254393"/>
                          <a:pt x="62896" y="256419"/>
                          <a:pt x="72572" y="261257"/>
                        </a:cubicBezTo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s-ES"/>
                  </a:p>
                </p:txBody>
              </p:sp>
            </p:grpSp>
            <p:cxnSp>
              <p:nvCxnSpPr>
                <p:cNvPr id="32" name="31 Conector recto"/>
                <p:cNvCxnSpPr/>
                <p:nvPr/>
              </p:nvCxnSpPr>
              <p:spPr>
                <a:xfrm flipV="1">
                  <a:off x="853803" y="2571744"/>
                  <a:ext cx="0" cy="1714513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52 CuadroTexto"/>
                <p:cNvSpPr txBox="1">
                  <a:spLocks noChangeArrowheads="1"/>
                </p:cNvSpPr>
                <p:nvPr/>
              </p:nvSpPr>
              <p:spPr bwMode="auto">
                <a:xfrm>
                  <a:off x="493760" y="3224195"/>
                  <a:ext cx="714380" cy="33855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s-ES" sz="1600" dirty="0" smtClean="0"/>
                    <a:t>3 </a:t>
                  </a:r>
                  <a:r>
                    <a:rPr lang="es-ES" sz="1600" dirty="0"/>
                    <a:t>cm</a:t>
                  </a:r>
                </a:p>
              </p:txBody>
            </p:sp>
          </p:grpSp>
          <p:cxnSp>
            <p:nvCxnSpPr>
              <p:cNvPr id="29" name="28 Conector recto"/>
              <p:cNvCxnSpPr/>
              <p:nvPr/>
            </p:nvCxnSpPr>
            <p:spPr>
              <a:xfrm>
                <a:off x="1428728" y="2357430"/>
                <a:ext cx="3429024" cy="1714512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56 CuadroTexto"/>
              <p:cNvSpPr txBox="1">
                <a:spLocks noChangeArrowheads="1"/>
              </p:cNvSpPr>
              <p:nvPr/>
            </p:nvSpPr>
            <p:spPr bwMode="auto">
              <a:xfrm rot="1503733">
                <a:off x="2744438" y="3051282"/>
                <a:ext cx="815690" cy="3385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s-ES" sz="1600" dirty="0" smtClean="0"/>
                  <a:t>5 </a:t>
                </a:r>
                <a:r>
                  <a:rPr lang="es-ES" sz="1600" dirty="0"/>
                  <a:t>cm</a:t>
                </a:r>
              </a:p>
            </p:txBody>
          </p:sp>
        </p:grpSp>
        <p:sp>
          <p:nvSpPr>
            <p:cNvPr id="27" name="58 CuadroTexto"/>
            <p:cNvSpPr txBox="1">
              <a:spLocks noChangeArrowheads="1"/>
            </p:cNvSpPr>
            <p:nvPr/>
          </p:nvSpPr>
          <p:spPr bwMode="auto">
            <a:xfrm>
              <a:off x="3715876" y="3903542"/>
              <a:ext cx="5000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l-GR" b="1" i="1" dirty="0" smtClean="0">
                  <a:solidFill>
                    <a:srgbClr val="0066FF"/>
                  </a:solidFill>
                </a:rPr>
                <a:t>θ</a:t>
              </a:r>
              <a:endParaRPr lang="es-ES" b="1" i="1" dirty="0">
                <a:solidFill>
                  <a:srgbClr val="0066FF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5" grpId="0" animBg="1"/>
      <p:bldP spid="91146" grpId="0" animBg="1"/>
      <p:bldP spid="91147" grpId="0" animBg="1"/>
      <p:bldP spid="911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b="1181"/>
          <a:stretch>
            <a:fillRect/>
          </a:stretch>
        </p:blipFill>
        <p:spPr bwMode="auto">
          <a:xfrm>
            <a:off x="3492500" y="6094413"/>
            <a:ext cx="6715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2" b="2744"/>
          <a:stretch>
            <a:fillRect/>
          </a:stretch>
        </p:blipFill>
        <p:spPr bwMode="auto">
          <a:xfrm>
            <a:off x="4284663" y="6094413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" b="1181"/>
          <a:stretch>
            <a:fillRect/>
          </a:stretch>
        </p:blipFill>
        <p:spPr bwMode="auto">
          <a:xfrm>
            <a:off x="5867400" y="6094413"/>
            <a:ext cx="658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" b="2744"/>
          <a:stretch>
            <a:fillRect/>
          </a:stretch>
        </p:blipFill>
        <p:spPr bwMode="auto">
          <a:xfrm>
            <a:off x="5076825" y="6094413"/>
            <a:ext cx="684213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6094413"/>
            <a:ext cx="9144000" cy="504825"/>
          </a:xfrm>
          <a:prstGeom prst="rect">
            <a:avLst/>
          </a:prstGeom>
          <a:solidFill>
            <a:srgbClr val="00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792163" y="6165850"/>
            <a:ext cx="377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000" b="1">
                <a:solidFill>
                  <a:schemeClr val="bg1"/>
                </a:solidFill>
                <a:latin typeface="Century Gothic" pitchFamily="34" charset="0"/>
              </a:rPr>
              <a:t>Matemáticas</a:t>
            </a:r>
          </a:p>
        </p:txBody>
      </p:sp>
      <p:sp>
        <p:nvSpPr>
          <p:cNvPr id="91145" name="AutoShape 9"/>
          <p:cNvSpPr>
            <a:spLocks noChangeArrowheads="1"/>
          </p:cNvSpPr>
          <p:nvPr/>
        </p:nvSpPr>
        <p:spPr bwMode="auto">
          <a:xfrm>
            <a:off x="0" y="95250"/>
            <a:ext cx="9144000" cy="59261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 flipV="1">
            <a:off x="1187450" y="765175"/>
            <a:ext cx="6480175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91147" name="AutoShape 11"/>
          <p:cNvSpPr>
            <a:spLocks noChangeArrowheads="1"/>
          </p:cNvSpPr>
          <p:nvPr/>
        </p:nvSpPr>
        <p:spPr bwMode="auto">
          <a:xfrm>
            <a:off x="1979613" y="333375"/>
            <a:ext cx="4897437" cy="863600"/>
          </a:xfrm>
          <a:prstGeom prst="flowChartTerminator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1951038" y="403225"/>
            <a:ext cx="5037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3600" b="1"/>
              <a:t>EJERCICIO  3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3995738" y="7750175"/>
            <a:ext cx="1152525" cy="6477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pic>
        <p:nvPicPr>
          <p:cNvPr id="18446" name="Picture 14" descr="zip-Zip-02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594995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3563938" y="5084763"/>
            <a:ext cx="2087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3708400" y="50847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8243888" y="33496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CO"/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755650" y="1557338"/>
            <a:ext cx="770413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i="1">
                <a:cs typeface="Arial" charset="0"/>
              </a:rPr>
              <a:t>Los triángulos </a:t>
            </a:r>
            <a:r>
              <a:rPr lang="es-ES" b="1" i="1">
                <a:solidFill>
                  <a:srgbClr val="0066FF"/>
                </a:solidFill>
                <a:cs typeface="Arial" charset="0"/>
              </a:rPr>
              <a:t>ABC</a:t>
            </a:r>
            <a:r>
              <a:rPr lang="es-ES" b="1" i="1">
                <a:cs typeface="Arial" charset="0"/>
              </a:rPr>
              <a:t> y </a:t>
            </a:r>
            <a:r>
              <a:rPr lang="es-ES" b="1" i="1">
                <a:solidFill>
                  <a:srgbClr val="0066FF"/>
                </a:solidFill>
                <a:cs typeface="Arial" charset="0"/>
              </a:rPr>
              <a:t>ADE</a:t>
            </a:r>
            <a:r>
              <a:rPr lang="es-ES" b="1" i="1">
                <a:cs typeface="Arial" charset="0"/>
              </a:rPr>
              <a:t> son </a:t>
            </a:r>
            <a:r>
              <a:rPr lang="es-ES" b="1" i="1">
                <a:solidFill>
                  <a:srgbClr val="CC3300"/>
                </a:solidFill>
                <a:cs typeface="Arial" charset="0"/>
              </a:rPr>
              <a:t>rectángulos</a:t>
            </a:r>
            <a:r>
              <a:rPr lang="es-ES" b="1" i="1">
                <a:cs typeface="Arial" charset="0"/>
              </a:rPr>
              <a:t> con el ángulo </a:t>
            </a:r>
            <a:r>
              <a:rPr lang="el-GR" b="1" i="1">
                <a:solidFill>
                  <a:srgbClr val="CC3300"/>
                </a:solidFill>
                <a:cs typeface="Arial" charset="0"/>
              </a:rPr>
              <a:t>α</a:t>
            </a:r>
            <a:r>
              <a:rPr lang="es-ES" b="1" i="1">
                <a:cs typeface="Arial" charset="0"/>
              </a:rPr>
              <a:t> común a los dos triángulos. Hallar el valor de las </a:t>
            </a:r>
            <a:r>
              <a:rPr lang="es-ES" b="1" i="1">
                <a:solidFill>
                  <a:srgbClr val="CC0099"/>
                </a:solidFill>
                <a:cs typeface="Arial" charset="0"/>
              </a:rPr>
              <a:t>razones trigonométricas</a:t>
            </a:r>
            <a:r>
              <a:rPr lang="es-ES" b="1" i="1">
                <a:cs typeface="Arial" charset="0"/>
              </a:rPr>
              <a:t> del ángulo </a:t>
            </a:r>
            <a:r>
              <a:rPr lang="el-GR" b="1" i="1">
                <a:solidFill>
                  <a:srgbClr val="CC3300"/>
                </a:solidFill>
              </a:rPr>
              <a:t>α</a:t>
            </a:r>
          </a:p>
        </p:txBody>
      </p:sp>
      <p:grpSp>
        <p:nvGrpSpPr>
          <p:cNvPr id="18489" name="Group 57"/>
          <p:cNvGrpSpPr>
            <a:grpSpLocks/>
          </p:cNvGrpSpPr>
          <p:nvPr/>
        </p:nvGrpSpPr>
        <p:grpSpPr bwMode="auto">
          <a:xfrm>
            <a:off x="539750" y="2492375"/>
            <a:ext cx="4954588" cy="3024188"/>
            <a:chOff x="340" y="1530"/>
            <a:chExt cx="3121" cy="1905"/>
          </a:xfrm>
        </p:grpSpPr>
        <p:grpSp>
          <p:nvGrpSpPr>
            <p:cNvPr id="18487" name="Group 55"/>
            <p:cNvGrpSpPr>
              <a:grpSpLocks/>
            </p:cNvGrpSpPr>
            <p:nvPr/>
          </p:nvGrpSpPr>
          <p:grpSpPr bwMode="auto">
            <a:xfrm>
              <a:off x="340" y="1530"/>
              <a:ext cx="3121" cy="1905"/>
              <a:chOff x="340" y="1530"/>
              <a:chExt cx="3121" cy="1905"/>
            </a:xfrm>
          </p:grpSpPr>
          <p:grpSp>
            <p:nvGrpSpPr>
              <p:cNvPr id="18485" name="Group 53"/>
              <p:cNvGrpSpPr>
                <a:grpSpLocks/>
              </p:cNvGrpSpPr>
              <p:nvPr/>
            </p:nvGrpSpPr>
            <p:grpSpPr bwMode="auto">
              <a:xfrm>
                <a:off x="340" y="1530"/>
                <a:ext cx="3121" cy="1905"/>
                <a:chOff x="340" y="1530"/>
                <a:chExt cx="3121" cy="1905"/>
              </a:xfrm>
            </p:grpSpPr>
            <p:grpSp>
              <p:nvGrpSpPr>
                <p:cNvPr id="18483" name="Group 51"/>
                <p:cNvGrpSpPr>
                  <a:grpSpLocks/>
                </p:cNvGrpSpPr>
                <p:nvPr/>
              </p:nvGrpSpPr>
              <p:grpSpPr bwMode="auto">
                <a:xfrm>
                  <a:off x="340" y="1530"/>
                  <a:ext cx="3121" cy="1905"/>
                  <a:chOff x="340" y="1530"/>
                  <a:chExt cx="3121" cy="1905"/>
                </a:xfrm>
              </p:grpSpPr>
              <p:grpSp>
                <p:nvGrpSpPr>
                  <p:cNvPr id="2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340" y="1530"/>
                    <a:ext cx="2949" cy="1905"/>
                    <a:chOff x="340" y="1661"/>
                    <a:chExt cx="2949" cy="1905"/>
                  </a:xfrm>
                </p:grpSpPr>
                <p:grpSp>
                  <p:nvGrpSpPr>
                    <p:cNvPr id="18456" name="Group 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0" y="1661"/>
                      <a:ext cx="2949" cy="1905"/>
                      <a:chOff x="340" y="1661"/>
                      <a:chExt cx="2949" cy="1905"/>
                    </a:xfrm>
                  </p:grpSpPr>
                  <p:grpSp>
                    <p:nvGrpSpPr>
                      <p:cNvPr id="18458" name="Group 4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0" y="1661"/>
                        <a:ext cx="2949" cy="1905"/>
                        <a:chOff x="340" y="1661"/>
                        <a:chExt cx="2949" cy="1905"/>
                      </a:xfrm>
                    </p:grpSpPr>
                    <p:grpSp>
                      <p:nvGrpSpPr>
                        <p:cNvPr id="18460" name="Group 4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0" y="1661"/>
                          <a:ext cx="2949" cy="1905"/>
                          <a:chOff x="385" y="1661"/>
                          <a:chExt cx="2949" cy="1905"/>
                        </a:xfrm>
                      </p:grpSpPr>
                      <p:grpSp>
                        <p:nvGrpSpPr>
                          <p:cNvPr id="18463" name="Group 3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85" y="1984"/>
                            <a:ext cx="2904" cy="1582"/>
                            <a:chOff x="430" y="1616"/>
                            <a:chExt cx="2904" cy="1582"/>
                          </a:xfrm>
                        </p:grpSpPr>
                        <p:grpSp>
                          <p:nvGrpSpPr>
                            <p:cNvPr id="18466" name="Group 3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30" y="1616"/>
                              <a:ext cx="2822" cy="1582"/>
                              <a:chOff x="430" y="1616"/>
                              <a:chExt cx="2822" cy="1582"/>
                            </a:xfrm>
                          </p:grpSpPr>
                          <p:grpSp>
                            <p:nvGrpSpPr>
                              <p:cNvPr id="18469" name="Group 32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30" y="1616"/>
                                <a:ext cx="2822" cy="1464"/>
                                <a:chOff x="430" y="1616"/>
                                <a:chExt cx="2822" cy="1464"/>
                              </a:xfrm>
                            </p:grpSpPr>
                            <p:grpSp>
                              <p:nvGrpSpPr>
                                <p:cNvPr id="18472" name="Group 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430" y="1616"/>
                                  <a:ext cx="2822" cy="1224"/>
                                  <a:chOff x="430" y="1616"/>
                                  <a:chExt cx="2822" cy="1224"/>
                                </a:xfrm>
                              </p:grpSpPr>
                              <p:grpSp>
                                <p:nvGrpSpPr>
                                  <p:cNvPr id="18475" name="Group 25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802" y="1616"/>
                                    <a:ext cx="2450" cy="1224"/>
                                    <a:chOff x="793" y="1616"/>
                                    <a:chExt cx="2450" cy="1224"/>
                                  </a:xfrm>
                                </p:grpSpPr>
                                <p:sp>
                                  <p:nvSpPr>
                                    <p:cNvPr id="18478" name="AutoShape 23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793" y="1616"/>
                                      <a:ext cx="2450" cy="1224"/>
                                    </a:xfrm>
                                    <a:prstGeom prst="rtTriangle">
                                      <a:avLst/>
                                    </a:prstGeom>
                                    <a:solidFill>
                                      <a:srgbClr val="FFFF99"/>
                                    </a:solidFill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es-CO"/>
                                    </a:p>
                                  </p:txBody>
                                </p:sp>
                                <p:sp>
                                  <p:nvSpPr>
                                    <p:cNvPr id="18479" name="Line 24"/>
                                    <p:cNvSpPr>
                                      <a:spLocks noChangeShapeType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1891" y="2160"/>
                                      <a:ext cx="0" cy="680"/>
                                    </a:xfrm>
                                    <a:prstGeom prst="line">
                                      <a:avLst/>
                                    </a:prstGeom>
                                    <a:noFill/>
                                    <a:ln w="952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  <a:extLst>
                                      <a:ext uri="{909E8E84-426E-40DD-AFC4-6F175D3DCCD1}">
                                        <a14:hiddenFill xmlns:a14="http://schemas.microsoft.com/office/drawing/2010/main">
                                          <a:noFill/>
                                        </a14:hiddenFill>
                                      </a:ext>
                                    </a:extLst>
                                  </p:spPr>
                                  <p:txBody>
                                    <a:bodyPr/>
                                    <a:lstStyle/>
                                    <a:p>
                                      <a:endParaRPr lang="es-CO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18476" name="Line 26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584" y="1616"/>
                                    <a:ext cx="0" cy="1224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chemeClr val="tx1"/>
                                    </a:solidFill>
                                    <a:round/>
                                    <a:headEnd type="arrow" w="med" len="med"/>
                                    <a:tailEnd type="arrow" w="med" len="med"/>
                                  </a:ln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noFill/>
                                      </a14:hiddenFill>
                                    </a:ext>
                                  </a:extLst>
                                </p:spPr>
                                <p:txBody>
                                  <a:bodyPr/>
                                  <a:lstStyle/>
                                  <a:p>
                                    <a:endParaRPr lang="es-CO"/>
                                  </a:p>
                                </p:txBody>
                              </p:sp>
                              <p:sp>
                                <p:nvSpPr>
                                  <p:cNvPr id="18477" name="Text Box 27"/>
                                  <p:cNvSpPr txBox="1"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430" y="2124"/>
                                    <a:ext cx="362" cy="212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noFill/>
                                  </a:ln>
                                  <a:extLst>
                                    <a:ext uri="{91240B29-F687-4F45-9708-019B960494DF}">
                                      <a14:hiddenLine xmlns:a14="http://schemas.microsoft.com/office/drawing/2010/main" w="9525">
                                        <a:solidFill>
                                          <a:srgbClr val="000000"/>
                                        </a:solidFill>
                                        <a:miter lim="800000"/>
                                        <a:headEnd/>
                                        <a:tailEnd/>
                                      </a14:hiddenLine>
                                    </a:ext>
                                  </a:extLst>
                                </p:spPr>
                                <p:txBody>
                                  <a:bodyPr>
                                    <a:spAutoFit/>
                                  </a:bodyPr>
                                  <a:lstStyle>
                                    <a:lvl1pPr eaLnBrk="0" hangingPunct="0">
                                      <a:defRPr>
                                        <a:solidFill>
                                          <a:schemeClr val="tx1"/>
                                        </a:solidFill>
                                        <a:latin typeface="Arial" charset="0"/>
                                      </a:defRPr>
                                    </a:lvl1pPr>
                                    <a:lvl2pPr marL="742950" indent="-285750" eaLnBrk="0" hangingPunct="0">
                                      <a:defRPr>
                                        <a:solidFill>
                                          <a:schemeClr val="tx1"/>
                                        </a:solidFill>
                                        <a:latin typeface="Arial" charset="0"/>
                                      </a:defRPr>
                                    </a:lvl2pPr>
                                    <a:lvl3pPr marL="1143000" indent="-228600" eaLnBrk="0" hangingPunct="0">
                                      <a:defRPr>
                                        <a:solidFill>
                                          <a:schemeClr val="tx1"/>
                                        </a:solidFill>
                                        <a:latin typeface="Arial" charset="0"/>
                                      </a:defRPr>
                                    </a:lvl3pPr>
                                    <a:lvl4pPr marL="1600200" indent="-228600" eaLnBrk="0" hangingPunct="0">
                                      <a:defRPr>
                                        <a:solidFill>
                                          <a:schemeClr val="tx1"/>
                                        </a:solidFill>
                                        <a:latin typeface="Arial" charset="0"/>
                                      </a:defRPr>
                                    </a:lvl4pPr>
                                    <a:lvl5pPr marL="2057400" indent="-228600" eaLnBrk="0" hangingPunct="0">
                                      <a:defRPr>
                                        <a:solidFill>
                                          <a:schemeClr val="tx1"/>
                                        </a:solidFill>
                                        <a:latin typeface="Arial" charset="0"/>
                                      </a:defRPr>
                                    </a:lvl5pPr>
                                    <a:lvl6pPr marL="2514600" indent="-228600" eaLnBrk="0" fontAlgn="base" hangingPunct="0">
                                      <a:spcBef>
                                        <a:spcPct val="0"/>
                                      </a:spcBef>
                                      <a:spcAft>
                                        <a:spcPct val="0"/>
                                      </a:spcAft>
                                      <a:defRPr>
                                        <a:solidFill>
                                          <a:schemeClr val="tx1"/>
                                        </a:solidFill>
                                        <a:latin typeface="Arial" charset="0"/>
                                      </a:defRPr>
                                    </a:lvl6pPr>
                                    <a:lvl7pPr marL="2971800" indent="-228600" eaLnBrk="0" fontAlgn="base" hangingPunct="0">
                                      <a:spcBef>
                                        <a:spcPct val="0"/>
                                      </a:spcBef>
                                      <a:spcAft>
                                        <a:spcPct val="0"/>
                                      </a:spcAft>
                                      <a:defRPr>
                                        <a:solidFill>
                                          <a:schemeClr val="tx1"/>
                                        </a:solidFill>
                                        <a:latin typeface="Arial" charset="0"/>
                                      </a:defRPr>
                                    </a:lvl7pPr>
                                    <a:lvl8pPr marL="3429000" indent="-228600" eaLnBrk="0" fontAlgn="base" hangingPunct="0">
                                      <a:spcBef>
                                        <a:spcPct val="0"/>
                                      </a:spcBef>
                                      <a:spcAft>
                                        <a:spcPct val="0"/>
                                      </a:spcAft>
                                      <a:defRPr>
                                        <a:solidFill>
                                          <a:schemeClr val="tx1"/>
                                        </a:solidFill>
                                        <a:latin typeface="Arial" charset="0"/>
                                      </a:defRPr>
                                    </a:lvl8pPr>
                                    <a:lvl9pPr marL="3886200" indent="-228600" eaLnBrk="0" fontAlgn="base" hangingPunct="0">
                                      <a:spcBef>
                                        <a:spcPct val="0"/>
                                      </a:spcBef>
                                      <a:spcAft>
                                        <a:spcPct val="0"/>
                                      </a:spcAft>
                                      <a:defRPr>
                                        <a:solidFill>
                                          <a:schemeClr val="tx1"/>
                                        </a:solidFill>
                                        <a:latin typeface="Arial" charset="0"/>
                                      </a:defRPr>
                                    </a:lvl9pPr>
                                  </a:lstStyle>
                                  <a:p>
                                    <a:pPr eaLnBrk="1" hangingPunct="1">
                                      <a:spcBef>
                                        <a:spcPct val="50000"/>
                                      </a:spcBef>
                                    </a:pPr>
                                    <a:r>
                                      <a:rPr lang="es-ES" sz="1600"/>
                                      <a:t>15</a:t>
                                    </a: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8473" name="Line 29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1909" y="2976"/>
                                  <a:ext cx="1316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9525">
                                  <a:solidFill>
                                    <a:schemeClr val="tx1"/>
                                  </a:solidFill>
                                  <a:round/>
                                  <a:headEnd type="arrow" w="med" len="med"/>
                                  <a:tailEnd type="arrow" w="med" len="med"/>
                                </a:ln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s-CO"/>
                                </a:p>
                              </p:txBody>
                            </p:sp>
                            <p:sp>
                              <p:nvSpPr>
                                <p:cNvPr id="18474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389" y="2868"/>
                                  <a:ext cx="319" cy="212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  <a:extLs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>
                                  <a:lvl1pPr eaLnBrk="0" hangingPunct="0"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charset="0"/>
                                    </a:defRPr>
                                  </a:lvl1pPr>
                                  <a:lvl2pPr marL="742950" indent="-285750" eaLnBrk="0" hangingPunct="0"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charset="0"/>
                                    </a:defRPr>
                                  </a:lvl2pPr>
                                  <a:lvl3pPr marL="1143000" indent="-228600" eaLnBrk="0" hangingPunct="0"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charset="0"/>
                                    </a:defRPr>
                                  </a:lvl3pPr>
                                  <a:lvl4pPr marL="1600200" indent="-228600" eaLnBrk="0" hangingPunct="0"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charset="0"/>
                                    </a:defRPr>
                                  </a:lvl4pPr>
                                  <a:lvl5pPr marL="2057400" indent="-228600" eaLnBrk="0" hangingPunct="0"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charset="0"/>
                                    </a:defRPr>
                                  </a:lvl5pPr>
                                  <a:lvl6pPr marL="2514600" indent="-228600" eaLnBrk="0" fontAlgn="base" hangingPunct="0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charset="0"/>
                                    </a:defRPr>
                                  </a:lvl6pPr>
                                  <a:lvl7pPr marL="2971800" indent="-228600" eaLnBrk="0" fontAlgn="base" hangingPunct="0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charset="0"/>
                                    </a:defRPr>
                                  </a:lvl7pPr>
                                  <a:lvl8pPr marL="3429000" indent="-228600" eaLnBrk="0" fontAlgn="base" hangingPunct="0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charset="0"/>
                                    </a:defRPr>
                                  </a:lvl8pPr>
                                  <a:lvl9pPr marL="3886200" indent="-228600" eaLnBrk="0" fontAlgn="base" hangingPunct="0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charset="0"/>
                                    </a:defRPr>
                                  </a:lvl9pPr>
                                </a:lstStyle>
                                <a:p>
                                  <a:pPr eaLnBrk="1" hangingPunct="1"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s-ES" sz="1600"/>
                                    <a:t>12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18470" name="Line 3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793" y="3104"/>
                                <a:ext cx="2450" cy="0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chemeClr val="tx1"/>
                                </a:solidFill>
                                <a:round/>
                                <a:headEnd type="arrow" w="med" len="med"/>
                                <a:tailEnd type="arrow" w="med" len="med"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s-CO"/>
                              </a:p>
                            </p:txBody>
                          </p:sp>
                          <p:sp>
                            <p:nvSpPr>
                              <p:cNvPr id="18471" name="Text Box 34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791" y="2986"/>
                                <a:ext cx="273" cy="212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noFill/>
                              </a:ln>
                              <a:extLs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s-ES" sz="1600"/>
                                  <a:t>36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18467" name="Line 36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1973" y="2024"/>
                              <a:ext cx="1361" cy="726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chemeClr val="tx1"/>
                              </a:solidFill>
                              <a:round/>
                              <a:headEnd type="arrow" w="med" len="med"/>
                              <a:tailEnd type="arrow" w="med" len="med"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s-CO"/>
                            </a:p>
                          </p:txBody>
                        </p:sp>
                        <p:sp>
                          <p:nvSpPr>
                            <p:cNvPr id="18468" name="Text Box 37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 rot="1391916">
                              <a:off x="2472" y="2251"/>
                              <a:ext cx="272" cy="212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>
                              <a:spAutoFit/>
                            </a:bodyPr>
                            <a:lstStyle>
                              <a:lvl1pPr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1pPr>
                              <a:lvl2pPr marL="742950" indent="-28575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2pPr>
                              <a:lvl3pPr marL="1143000" indent="-22860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3pPr>
                              <a:lvl4pPr marL="1600200" indent="-22860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4pPr>
                              <a:lvl5pPr marL="2057400" indent="-22860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9pPr>
                            </a:lstStyle>
                            <a:p>
                              <a:pPr eaLnBrk="1" hangingPunct="1">
                                <a:spcBef>
                                  <a:spcPct val="50000"/>
                                </a:spcBef>
                              </a:pPr>
                              <a:r>
                                <a:rPr lang="es-ES" sz="1600"/>
                                <a:t>13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18464" name="Line 3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930" y="1661"/>
                            <a:ext cx="2404" cy="127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arrow" w="med" len="med"/>
                            <a:tailEnd type="arrow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s-CO"/>
                          </a:p>
                        </p:txBody>
                      </p:sp>
                      <p:sp>
                        <p:nvSpPr>
                          <p:cNvPr id="18465" name="Text Box 40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 rot="1913448">
                            <a:off x="1837" y="2106"/>
                            <a:ext cx="272" cy="21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es-ES" sz="1600"/>
                              <a:t>39</a:t>
                            </a:r>
                          </a:p>
                        </p:txBody>
                      </p:sp>
                    </p:grpSp>
                    <p:sp>
                      <p:nvSpPr>
                        <p:cNvPr id="18461" name="Line 4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701" y="2523"/>
                          <a:ext cx="0" cy="6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 type="arrow" w="med" len="med"/>
                          <a:tailEnd type="arrow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s-CO"/>
                        </a:p>
                      </p:txBody>
                    </p:sp>
                    <p:sp>
                      <p:nvSpPr>
                        <p:cNvPr id="18462" name="Text Box 4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620" y="2785"/>
                          <a:ext cx="126" cy="212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ct val="50000"/>
                            </a:spcBef>
                          </a:pPr>
                          <a:r>
                            <a:rPr lang="es-ES" sz="1600"/>
                            <a:t>5</a:t>
                          </a:r>
                        </a:p>
                      </p:txBody>
                    </p:sp>
                  </p:grpSp>
                  <p:sp>
                    <p:nvSpPr>
                      <p:cNvPr id="18459" name="Freeform 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19" y="3067"/>
                        <a:ext cx="97" cy="136"/>
                      </a:xfrm>
                      <a:custGeom>
                        <a:avLst/>
                        <a:gdLst>
                          <a:gd name="T0" fmla="*/ 52 w 97"/>
                          <a:gd name="T1" fmla="*/ 0 h 136"/>
                          <a:gd name="T2" fmla="*/ 7 w 97"/>
                          <a:gd name="T3" fmla="*/ 91 h 136"/>
                          <a:gd name="T4" fmla="*/ 97 w 97"/>
                          <a:gd name="T5" fmla="*/ 136 h 136"/>
                          <a:gd name="T6" fmla="*/ 0 60000 65536"/>
                          <a:gd name="T7" fmla="*/ 0 60000 65536"/>
                          <a:gd name="T8" fmla="*/ 0 60000 65536"/>
                          <a:gd name="T9" fmla="*/ 0 w 97"/>
                          <a:gd name="T10" fmla="*/ 0 h 136"/>
                          <a:gd name="T11" fmla="*/ 97 w 97"/>
                          <a:gd name="T12" fmla="*/ 136 h 1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97" h="136">
                            <a:moveTo>
                              <a:pt x="52" y="0"/>
                            </a:moveTo>
                            <a:cubicBezTo>
                              <a:pt x="26" y="34"/>
                              <a:pt x="0" y="68"/>
                              <a:pt x="7" y="91"/>
                            </a:cubicBezTo>
                            <a:cubicBezTo>
                              <a:pt x="14" y="114"/>
                              <a:pt x="55" y="125"/>
                              <a:pt x="97" y="136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s-CO"/>
                      </a:p>
                    </p:txBody>
                  </p:sp>
                </p:grpSp>
                <p:sp>
                  <p:nvSpPr>
                    <p:cNvPr id="18457" name="Text Box 5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99" y="2981"/>
                      <a:ext cx="408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l-GR" b="1" i="1">
                          <a:solidFill>
                            <a:srgbClr val="CC3300"/>
                          </a:solidFill>
                          <a:cs typeface="Arial" charset="0"/>
                        </a:rPr>
                        <a:t>α</a:t>
                      </a:r>
                    </a:p>
                  </p:txBody>
                </p:sp>
              </p:grpSp>
              <p:sp>
                <p:nvSpPr>
                  <p:cNvPr id="18481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44" y="2978"/>
                    <a:ext cx="317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s-ES" b="1" i="1">
                        <a:solidFill>
                          <a:srgbClr val="0066FF"/>
                        </a:solidFill>
                      </a:rPr>
                      <a:t>A</a:t>
                    </a:r>
                  </a:p>
                </p:txBody>
              </p:sp>
              <p:sp>
                <p:nvSpPr>
                  <p:cNvPr id="18482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2" y="2976"/>
                    <a:ext cx="40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s-ES" b="1" i="1">
                        <a:solidFill>
                          <a:srgbClr val="0066FF"/>
                        </a:solidFill>
                      </a:rPr>
                      <a:t>B</a:t>
                    </a:r>
                  </a:p>
                </p:txBody>
              </p:sp>
            </p:grpSp>
            <p:sp>
              <p:nvSpPr>
                <p:cNvPr id="18484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539" y="1651"/>
                  <a:ext cx="317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ES" b="1" i="1">
                      <a:solidFill>
                        <a:srgbClr val="0066FF"/>
                      </a:solidFill>
                    </a:rPr>
                    <a:t>C</a:t>
                  </a:r>
                </a:p>
              </p:txBody>
            </p:sp>
          </p:grpSp>
          <p:sp>
            <p:nvSpPr>
              <p:cNvPr id="18486" name="Text Box 54"/>
              <p:cNvSpPr txBox="1">
                <a:spLocks noChangeArrowheads="1"/>
              </p:cNvSpPr>
              <p:nvPr/>
            </p:nvSpPr>
            <p:spPr bwMode="auto">
              <a:xfrm>
                <a:off x="1663" y="3032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b="1" i="1">
                    <a:solidFill>
                      <a:srgbClr val="0066FF"/>
                    </a:solidFill>
                  </a:rPr>
                  <a:t>D</a:t>
                </a:r>
              </a:p>
            </p:txBody>
          </p:sp>
        </p:grpSp>
        <p:sp>
          <p:nvSpPr>
            <p:cNvPr id="18488" name="Text Box 56"/>
            <p:cNvSpPr txBox="1">
              <a:spLocks noChangeArrowheads="1"/>
            </p:cNvSpPr>
            <p:nvPr/>
          </p:nvSpPr>
          <p:spPr bwMode="auto">
            <a:xfrm>
              <a:off x="1681" y="2194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b="1" i="1">
                  <a:solidFill>
                    <a:srgbClr val="0066FF"/>
                  </a:solidFill>
                </a:rPr>
                <a:t>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5" grpId="0" animBg="1"/>
      <p:bldP spid="91146" grpId="0" animBg="1"/>
      <p:bldP spid="91147" grpId="0" animBg="1"/>
      <p:bldP spid="91148" grpId="0"/>
      <p:bldP spid="911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b="1181"/>
          <a:stretch>
            <a:fillRect/>
          </a:stretch>
        </p:blipFill>
        <p:spPr bwMode="auto">
          <a:xfrm>
            <a:off x="3492500" y="6094413"/>
            <a:ext cx="6715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2" b="2744"/>
          <a:stretch>
            <a:fillRect/>
          </a:stretch>
        </p:blipFill>
        <p:spPr bwMode="auto">
          <a:xfrm>
            <a:off x="4284663" y="6094413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" b="1181"/>
          <a:stretch>
            <a:fillRect/>
          </a:stretch>
        </p:blipFill>
        <p:spPr bwMode="auto">
          <a:xfrm>
            <a:off x="5867400" y="6094413"/>
            <a:ext cx="658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" b="2744"/>
          <a:stretch>
            <a:fillRect/>
          </a:stretch>
        </p:blipFill>
        <p:spPr bwMode="auto">
          <a:xfrm>
            <a:off x="5076825" y="6094413"/>
            <a:ext cx="684213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6094413"/>
            <a:ext cx="9144000" cy="504825"/>
          </a:xfrm>
          <a:prstGeom prst="rect">
            <a:avLst/>
          </a:prstGeom>
          <a:solidFill>
            <a:srgbClr val="00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92163" y="6165850"/>
            <a:ext cx="377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000" b="1">
                <a:solidFill>
                  <a:schemeClr val="bg1"/>
                </a:solidFill>
                <a:latin typeface="Century Gothic" pitchFamily="34" charset="0"/>
              </a:rPr>
              <a:t>Matemáticas</a:t>
            </a:r>
          </a:p>
        </p:txBody>
      </p:sp>
      <p:sp>
        <p:nvSpPr>
          <p:cNvPr id="89097" name="AutoShape 9"/>
          <p:cNvSpPr>
            <a:spLocks noChangeArrowheads="1"/>
          </p:cNvSpPr>
          <p:nvPr/>
        </p:nvSpPr>
        <p:spPr bwMode="auto">
          <a:xfrm>
            <a:off x="0" y="95250"/>
            <a:ext cx="9144000" cy="59261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9098" name="Line 10"/>
          <p:cNvSpPr>
            <a:spLocks noChangeShapeType="1"/>
          </p:cNvSpPr>
          <p:nvPr/>
        </p:nvSpPr>
        <p:spPr bwMode="auto">
          <a:xfrm flipV="1">
            <a:off x="1187450" y="765175"/>
            <a:ext cx="6480175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89099" name="AutoShape 11"/>
          <p:cNvSpPr>
            <a:spLocks noChangeArrowheads="1"/>
          </p:cNvSpPr>
          <p:nvPr/>
        </p:nvSpPr>
        <p:spPr bwMode="auto">
          <a:xfrm>
            <a:off x="1979613" y="333375"/>
            <a:ext cx="4897437" cy="863600"/>
          </a:xfrm>
          <a:prstGeom prst="flowChartTerminator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1951038" y="403225"/>
            <a:ext cx="5037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2800" b="1" dirty="0" smtClean="0"/>
              <a:t>TRIÁNGULOS ESPECIALES</a:t>
            </a:r>
            <a:endParaRPr lang="es-MX" sz="2800" b="1" dirty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3995738" y="7750175"/>
            <a:ext cx="1152525" cy="6477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pic>
        <p:nvPicPr>
          <p:cNvPr id="16398" name="Picture 14" descr="zip-Zip-02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594995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563938" y="5084763"/>
            <a:ext cx="2087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3708400" y="50847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68558" y="2781300"/>
            <a:ext cx="3774817" cy="2303463"/>
            <a:chOff x="-117" y="1334"/>
            <a:chExt cx="2616" cy="1297"/>
          </a:xfrm>
        </p:grpSpPr>
        <p:grpSp>
          <p:nvGrpSpPr>
            <p:cNvPr id="16408" name="Group 24"/>
            <p:cNvGrpSpPr>
              <a:grpSpLocks/>
            </p:cNvGrpSpPr>
            <p:nvPr/>
          </p:nvGrpSpPr>
          <p:grpSpPr bwMode="auto">
            <a:xfrm>
              <a:off x="-117" y="1334"/>
              <a:ext cx="2616" cy="1297"/>
              <a:chOff x="-117" y="1334"/>
              <a:chExt cx="2616" cy="1297"/>
            </a:xfrm>
          </p:grpSpPr>
          <p:grpSp>
            <p:nvGrpSpPr>
              <p:cNvPr id="16412" name="Group 25"/>
              <p:cNvGrpSpPr>
                <a:grpSpLocks/>
              </p:cNvGrpSpPr>
              <p:nvPr/>
            </p:nvGrpSpPr>
            <p:grpSpPr bwMode="auto">
              <a:xfrm>
                <a:off x="-117" y="1334"/>
                <a:ext cx="2616" cy="1297"/>
                <a:chOff x="-117" y="1334"/>
                <a:chExt cx="2616" cy="1297"/>
              </a:xfrm>
            </p:grpSpPr>
            <p:grpSp>
              <p:nvGrpSpPr>
                <p:cNvPr id="16414" name="Group 26"/>
                <p:cNvGrpSpPr>
                  <a:grpSpLocks/>
                </p:cNvGrpSpPr>
                <p:nvPr/>
              </p:nvGrpSpPr>
              <p:grpSpPr bwMode="auto">
                <a:xfrm>
                  <a:off x="-117" y="1334"/>
                  <a:ext cx="2048" cy="1297"/>
                  <a:chOff x="-117" y="1334"/>
                  <a:chExt cx="2048" cy="1297"/>
                </a:xfrm>
              </p:grpSpPr>
              <p:grpSp>
                <p:nvGrpSpPr>
                  <p:cNvPr id="16416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-117" y="1525"/>
                    <a:ext cx="2048" cy="1106"/>
                    <a:chOff x="-117" y="1887"/>
                    <a:chExt cx="2048" cy="1106"/>
                  </a:xfrm>
                </p:grpSpPr>
                <p:grpSp>
                  <p:nvGrpSpPr>
                    <p:cNvPr id="16418" name="Group 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-117" y="1887"/>
                      <a:ext cx="2048" cy="1106"/>
                      <a:chOff x="-117" y="1616"/>
                      <a:chExt cx="2048" cy="1106"/>
                    </a:xfrm>
                  </p:grpSpPr>
                  <p:grpSp>
                    <p:nvGrpSpPr>
                      <p:cNvPr id="16420" name="Group 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-117" y="1616"/>
                        <a:ext cx="2048" cy="1106"/>
                        <a:chOff x="-117" y="1616"/>
                        <a:chExt cx="2048" cy="1106"/>
                      </a:xfrm>
                    </p:grpSpPr>
                    <p:grpSp>
                      <p:nvGrpSpPr>
                        <p:cNvPr id="16422" name="Group 3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-117" y="1616"/>
                          <a:ext cx="2048" cy="1106"/>
                          <a:chOff x="90" y="1797"/>
                          <a:chExt cx="2048" cy="1106"/>
                        </a:xfrm>
                      </p:grpSpPr>
                      <mc:AlternateContent xmlns:mc="http://schemas.openxmlformats.org/markup-compatibility/2006">
                        <mc:Choice xmlns:a14="http://schemas.microsoft.com/office/drawing/2010/main" Requires="a14">
                          <p:sp>
                            <p:nvSpPr>
                              <p:cNvPr id="16424" name="Text Box 31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077" y="2621"/>
                                <a:ext cx="866" cy="28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s-ES" b="1" i="1" dirty="0" smtClean="0">
                                    <a:solidFill>
                                      <a:srgbClr val="CC3300"/>
                                    </a:solidFill>
                                  </a:rPr>
                                  <a:t>a = </a:t>
                                </a:r>
                                <a14:m>
                                  <m:oMath xmlns:m="http://schemas.openxmlformats.org/officeDocument/2006/math">
                                    <m:rad>
                                      <m:radPr>
                                        <m:degHide m:val="on"/>
                                        <m:ctrlPr>
                                          <a:rPr lang="es-ES" b="1" i="1" dirty="0" smtClean="0">
                                            <a:solidFill>
                                              <a:srgbClr val="CC33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CO" b="1" i="1" dirty="0" smtClean="0">
                                            <a:solidFill>
                                              <a:srgbClr val="CC3300"/>
                                            </a:solidFill>
                                            <a:latin typeface="Cambria Math"/>
                                          </a:rPr>
                                          <m:t>𝟑</m:t>
                                        </m:r>
                                      </m:e>
                                    </m:rad>
                                  </m:oMath>
                                </a14:m>
                                <a:endParaRPr lang="es-ES" b="1" i="1" dirty="0">
                                  <a:solidFill>
                                    <a:srgbClr val="CC3300"/>
                                  </a:solidFill>
                                </a:endParaRPr>
                              </a:p>
                            </p:txBody>
                          </p:sp>
                        </mc:Choice>
                        <mc:Fallback>
                          <p:sp>
                            <p:nvSpPr>
                              <p:cNvPr id="16424" name="Text Box 31"/>
                              <p:cNvSpPr txBox="1"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 bwMode="auto">
                              <a:xfrm>
                                <a:off x="1077" y="2621"/>
                                <a:ext cx="866" cy="282"/>
                              </a:xfrm>
                              <a:prstGeom prst="rect">
                                <a:avLst/>
                              </a:prstGeom>
                              <a:blipFill rotWithShape="1">
                                <a:blip r:embed="rId8"/>
                                <a:stretch>
                                  <a:fillRect l="-3902"/>
                                </a:stretch>
                              </a:blipFill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es-CO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sp>
                        <p:nvSpPr>
                          <p:cNvPr id="16425" name="AutoShape 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42" y="1797"/>
                            <a:ext cx="1496" cy="817"/>
                          </a:xfrm>
                          <a:prstGeom prst="rtTriangle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s-CO"/>
                          </a:p>
                        </p:txBody>
                      </p:sp>
                      <p:sp>
                        <p:nvSpPr>
                          <p:cNvPr id="16426" name="Text Box 33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90" y="2115"/>
                            <a:ext cx="518" cy="2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wrap="square"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es-ES" b="1" i="1" dirty="0">
                                <a:solidFill>
                                  <a:srgbClr val="CC3300"/>
                                </a:solidFill>
                              </a:rPr>
                              <a:t>b = </a:t>
                            </a:r>
                            <a:r>
                              <a:rPr lang="es-ES" b="1" i="1" dirty="0" smtClean="0">
                                <a:solidFill>
                                  <a:srgbClr val="CC3300"/>
                                </a:solidFill>
                              </a:rPr>
                              <a:t>1</a:t>
                            </a:r>
                            <a:endParaRPr lang="es-ES" b="1" i="1" dirty="0">
                              <a:solidFill>
                                <a:srgbClr val="CC33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6427" name="Text Box 34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293" y="1933"/>
                            <a:ext cx="774" cy="26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es-ES" b="1" i="1" dirty="0">
                                <a:solidFill>
                                  <a:srgbClr val="CC3300"/>
                                </a:solidFill>
                              </a:rPr>
                              <a:t>c = </a:t>
                            </a:r>
                            <a:r>
                              <a:rPr lang="es-ES" b="1" i="1" dirty="0" smtClean="0">
                                <a:solidFill>
                                  <a:srgbClr val="CC3300"/>
                                </a:solidFill>
                              </a:rPr>
                              <a:t>2</a:t>
                            </a:r>
                            <a:endParaRPr lang="es-ES" b="1" i="1" dirty="0">
                              <a:solidFill>
                                <a:srgbClr val="CC3300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16423" name="Text Box 3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20" y="2225"/>
                          <a:ext cx="49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ct val="50000"/>
                            </a:spcBef>
                          </a:pPr>
                          <a:endParaRPr lang="el-GR" sz="1600" b="1" i="1">
                            <a:solidFill>
                              <a:srgbClr val="0066FF"/>
                            </a:solidFill>
                            <a:cs typeface="Arial" charset="0"/>
                          </a:endParaRPr>
                        </a:p>
                      </p:txBody>
                    </p:sp>
                  </p:grpSp>
                  <p:sp>
                    <p:nvSpPr>
                      <p:cNvPr id="16421" name="Freeform 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1" y="1688"/>
                        <a:ext cx="114" cy="99"/>
                      </a:xfrm>
                      <a:custGeom>
                        <a:avLst/>
                        <a:gdLst>
                          <a:gd name="T0" fmla="*/ 0 w 136"/>
                          <a:gd name="T1" fmla="*/ 46 h 99"/>
                          <a:gd name="T2" fmla="*/ 90 w 136"/>
                          <a:gd name="T3" fmla="*/ 91 h 99"/>
                          <a:gd name="T4" fmla="*/ 136 w 136"/>
                          <a:gd name="T5" fmla="*/ 0 h 99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99"/>
                          <a:gd name="T11" fmla="*/ 136 w 136"/>
                          <a:gd name="T12" fmla="*/ 99 h 99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99">
                            <a:moveTo>
                              <a:pt x="0" y="46"/>
                            </a:moveTo>
                            <a:cubicBezTo>
                              <a:pt x="33" y="72"/>
                              <a:pt x="67" y="99"/>
                              <a:pt x="90" y="91"/>
                            </a:cubicBezTo>
                            <a:cubicBezTo>
                              <a:pt x="113" y="83"/>
                              <a:pt x="124" y="41"/>
                              <a:pt x="136" y="0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s-CO"/>
                      </a:p>
                    </p:txBody>
                  </p:sp>
                </p:grpSp>
                <p:sp>
                  <p:nvSpPr>
                    <p:cNvPr id="16419" name="Text Box 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" y="2073"/>
                      <a:ext cx="680" cy="2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l-GR" sz="1600" b="1" i="1" dirty="0" smtClean="0">
                          <a:solidFill>
                            <a:srgbClr val="0066FF"/>
                          </a:solidFill>
                          <a:cs typeface="Arial" charset="0"/>
                        </a:rPr>
                        <a:t>β</a:t>
                      </a:r>
                      <a:r>
                        <a:rPr lang="es-CO" sz="1600" b="1" i="1" dirty="0" smtClean="0">
                          <a:solidFill>
                            <a:srgbClr val="0066FF"/>
                          </a:solidFill>
                          <a:cs typeface="Arial" charset="0"/>
                        </a:rPr>
                        <a:t>=60</a:t>
                      </a:r>
                      <a:endParaRPr lang="el-GR" sz="1600" b="1" i="1" dirty="0">
                        <a:solidFill>
                          <a:srgbClr val="0066FF"/>
                        </a:solidFill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6417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" y="1334"/>
                    <a:ext cx="499" cy="26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ES" b="1" i="1"/>
                      <a:t>A</a:t>
                    </a:r>
                  </a:p>
                </p:txBody>
              </p:sp>
            </p:grpSp>
            <p:sp>
              <p:nvSpPr>
                <p:cNvPr id="16415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909" y="2224"/>
                  <a:ext cx="590" cy="2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" b="1" i="1"/>
                    <a:t>B</a:t>
                  </a:r>
                </a:p>
              </p:txBody>
            </p:sp>
          </p:grpSp>
          <p:sp>
            <p:nvSpPr>
              <p:cNvPr id="16413" name="Text Box 41"/>
              <p:cNvSpPr txBox="1">
                <a:spLocks noChangeArrowheads="1"/>
              </p:cNvSpPr>
              <p:nvPr/>
            </p:nvSpPr>
            <p:spPr bwMode="auto">
              <a:xfrm>
                <a:off x="249" y="2337"/>
                <a:ext cx="498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b="1" i="1"/>
                  <a:t>C</a:t>
                </a:r>
              </a:p>
            </p:txBody>
          </p:sp>
        </p:grpSp>
        <p:grpSp>
          <p:nvGrpSpPr>
            <p:cNvPr id="16409" name="Group 42"/>
            <p:cNvGrpSpPr>
              <a:grpSpLocks/>
            </p:cNvGrpSpPr>
            <p:nvPr/>
          </p:nvGrpSpPr>
          <p:grpSpPr bwMode="auto">
            <a:xfrm>
              <a:off x="440" y="2205"/>
              <a:ext cx="139" cy="136"/>
              <a:chOff x="1383" y="3249"/>
              <a:chExt cx="139" cy="136"/>
            </a:xfrm>
          </p:grpSpPr>
          <p:sp>
            <p:nvSpPr>
              <p:cNvPr id="16410" name="Line 43"/>
              <p:cNvSpPr>
                <a:spLocks noChangeShapeType="1"/>
              </p:cNvSpPr>
              <p:nvPr/>
            </p:nvSpPr>
            <p:spPr bwMode="auto">
              <a:xfrm>
                <a:off x="1383" y="3249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6411" name="Line 44"/>
              <p:cNvSpPr>
                <a:spLocks noChangeShapeType="1"/>
              </p:cNvSpPr>
              <p:nvPr/>
            </p:nvSpPr>
            <p:spPr bwMode="auto">
              <a:xfrm>
                <a:off x="1522" y="3249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  <p:sp>
        <p:nvSpPr>
          <p:cNvPr id="16406" name="Text Box 76"/>
          <p:cNvSpPr txBox="1">
            <a:spLocks noChangeArrowheads="1"/>
          </p:cNvSpPr>
          <p:nvPr/>
        </p:nvSpPr>
        <p:spPr bwMode="auto">
          <a:xfrm>
            <a:off x="8243888" y="33496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CO"/>
          </a:p>
        </p:txBody>
      </p:sp>
      <p:sp>
        <p:nvSpPr>
          <p:cNvPr id="89176" name="Text Box 88"/>
          <p:cNvSpPr txBox="1">
            <a:spLocks noChangeArrowheads="1"/>
          </p:cNvSpPr>
          <p:nvPr/>
        </p:nvSpPr>
        <p:spPr bwMode="auto">
          <a:xfrm>
            <a:off x="755650" y="1557338"/>
            <a:ext cx="7272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i="1" dirty="0"/>
              <a:t>Halla las </a:t>
            </a:r>
            <a:r>
              <a:rPr lang="es-ES" b="1" i="1" dirty="0">
                <a:solidFill>
                  <a:srgbClr val="CC3300"/>
                </a:solidFill>
              </a:rPr>
              <a:t>relaciones trigonométricas</a:t>
            </a:r>
            <a:r>
              <a:rPr lang="es-ES" b="1" i="1" dirty="0"/>
              <a:t> para </a:t>
            </a:r>
            <a:r>
              <a:rPr lang="es-ES" b="1" i="1" dirty="0" smtClean="0"/>
              <a:t>los ángulos </a:t>
            </a:r>
            <a:r>
              <a:rPr lang="es-ES" b="1" i="1" dirty="0" smtClean="0">
                <a:cs typeface="Arial" charset="0"/>
              </a:rPr>
              <a:t>de las siguientes figuras.</a:t>
            </a:r>
            <a:endParaRPr lang="el-GR" b="1" i="1" dirty="0">
              <a:cs typeface="Arial" charset="0"/>
            </a:endParaRPr>
          </a:p>
        </p:txBody>
      </p:sp>
      <p:sp>
        <p:nvSpPr>
          <p:cNvPr id="44" name="Freeform 37"/>
          <p:cNvSpPr>
            <a:spLocks/>
          </p:cNvSpPr>
          <p:nvPr/>
        </p:nvSpPr>
        <p:spPr bwMode="auto">
          <a:xfrm rot="4981460" flipH="1">
            <a:off x="2888081" y="4358623"/>
            <a:ext cx="165395" cy="235270"/>
          </a:xfrm>
          <a:custGeom>
            <a:avLst/>
            <a:gdLst>
              <a:gd name="T0" fmla="*/ 0 w 136"/>
              <a:gd name="T1" fmla="*/ 46 h 99"/>
              <a:gd name="T2" fmla="*/ 90 w 136"/>
              <a:gd name="T3" fmla="*/ 91 h 99"/>
              <a:gd name="T4" fmla="*/ 136 w 136"/>
              <a:gd name="T5" fmla="*/ 0 h 99"/>
              <a:gd name="T6" fmla="*/ 0 60000 65536"/>
              <a:gd name="T7" fmla="*/ 0 60000 65536"/>
              <a:gd name="T8" fmla="*/ 0 60000 65536"/>
              <a:gd name="T9" fmla="*/ 0 w 136"/>
              <a:gd name="T10" fmla="*/ 0 h 99"/>
              <a:gd name="T11" fmla="*/ 136 w 136"/>
              <a:gd name="T12" fmla="*/ 99 h 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" h="99">
                <a:moveTo>
                  <a:pt x="0" y="46"/>
                </a:moveTo>
                <a:cubicBezTo>
                  <a:pt x="33" y="72"/>
                  <a:pt x="67" y="99"/>
                  <a:pt x="90" y="91"/>
                </a:cubicBezTo>
                <a:cubicBezTo>
                  <a:pt x="113" y="83"/>
                  <a:pt x="124" y="41"/>
                  <a:pt x="1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45" name="Text Box 38"/>
          <p:cNvSpPr txBox="1">
            <a:spLocks noChangeArrowheads="1"/>
          </p:cNvSpPr>
          <p:nvPr/>
        </p:nvSpPr>
        <p:spPr bwMode="auto">
          <a:xfrm>
            <a:off x="2222626" y="4235482"/>
            <a:ext cx="981222" cy="336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600" b="1" i="1" dirty="0" smtClean="0">
                <a:solidFill>
                  <a:srgbClr val="0066FF"/>
                </a:solidFill>
                <a:cs typeface="Arial" charset="0"/>
              </a:rPr>
              <a:t>α</a:t>
            </a:r>
            <a:r>
              <a:rPr lang="es-CO" sz="1600" b="1" i="1" dirty="0" smtClean="0">
                <a:solidFill>
                  <a:srgbClr val="0066FF"/>
                </a:solidFill>
                <a:cs typeface="Arial" charset="0"/>
              </a:rPr>
              <a:t>=30</a:t>
            </a:r>
            <a:endParaRPr lang="el-GR" sz="1600" b="1" i="1" dirty="0">
              <a:solidFill>
                <a:srgbClr val="0066FF"/>
              </a:solidFill>
              <a:cs typeface="Arial" charset="0"/>
            </a:endParaRPr>
          </a:p>
        </p:txBody>
      </p:sp>
      <p:grpSp>
        <p:nvGrpSpPr>
          <p:cNvPr id="55" name="Group 23"/>
          <p:cNvGrpSpPr>
            <a:grpSpLocks/>
          </p:cNvGrpSpPr>
          <p:nvPr/>
        </p:nvGrpSpPr>
        <p:grpSpPr bwMode="auto">
          <a:xfrm>
            <a:off x="4541599" y="2933700"/>
            <a:ext cx="3774817" cy="2246631"/>
            <a:chOff x="-117" y="1334"/>
            <a:chExt cx="2616" cy="1265"/>
          </a:xfrm>
        </p:grpSpPr>
        <p:grpSp>
          <p:nvGrpSpPr>
            <p:cNvPr id="56" name="Group 24"/>
            <p:cNvGrpSpPr>
              <a:grpSpLocks/>
            </p:cNvGrpSpPr>
            <p:nvPr/>
          </p:nvGrpSpPr>
          <p:grpSpPr bwMode="auto">
            <a:xfrm>
              <a:off x="-117" y="1334"/>
              <a:ext cx="2616" cy="1265"/>
              <a:chOff x="-117" y="1334"/>
              <a:chExt cx="2616" cy="1265"/>
            </a:xfrm>
          </p:grpSpPr>
          <p:grpSp>
            <p:nvGrpSpPr>
              <p:cNvPr id="60" name="Group 25"/>
              <p:cNvGrpSpPr>
                <a:grpSpLocks/>
              </p:cNvGrpSpPr>
              <p:nvPr/>
            </p:nvGrpSpPr>
            <p:grpSpPr bwMode="auto">
              <a:xfrm>
                <a:off x="-117" y="1334"/>
                <a:ext cx="2616" cy="1223"/>
                <a:chOff x="-117" y="1334"/>
                <a:chExt cx="2616" cy="1223"/>
              </a:xfrm>
            </p:grpSpPr>
            <p:grpSp>
              <p:nvGrpSpPr>
                <p:cNvPr id="62" name="Group 26"/>
                <p:cNvGrpSpPr>
                  <a:grpSpLocks/>
                </p:cNvGrpSpPr>
                <p:nvPr/>
              </p:nvGrpSpPr>
              <p:grpSpPr bwMode="auto">
                <a:xfrm>
                  <a:off x="-117" y="1334"/>
                  <a:ext cx="2048" cy="1223"/>
                  <a:chOff x="-117" y="1334"/>
                  <a:chExt cx="2048" cy="1223"/>
                </a:xfrm>
              </p:grpSpPr>
              <p:grpSp>
                <p:nvGrpSpPr>
                  <p:cNvPr id="64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-117" y="1525"/>
                    <a:ext cx="2048" cy="1032"/>
                    <a:chOff x="-117" y="1887"/>
                    <a:chExt cx="2048" cy="1032"/>
                  </a:xfrm>
                </p:grpSpPr>
                <p:grpSp>
                  <p:nvGrpSpPr>
                    <p:cNvPr id="66" name="Group 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-117" y="1887"/>
                      <a:ext cx="2048" cy="1032"/>
                      <a:chOff x="-117" y="1616"/>
                      <a:chExt cx="2048" cy="1032"/>
                    </a:xfrm>
                  </p:grpSpPr>
                  <p:grpSp>
                    <p:nvGrpSpPr>
                      <p:cNvPr id="68" name="Group 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-117" y="1616"/>
                        <a:ext cx="2048" cy="1032"/>
                        <a:chOff x="-117" y="1616"/>
                        <a:chExt cx="2048" cy="1032"/>
                      </a:xfrm>
                    </p:grpSpPr>
                    <p:grpSp>
                      <p:nvGrpSpPr>
                        <p:cNvPr id="70" name="Group 3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-117" y="1616"/>
                          <a:ext cx="2048" cy="1032"/>
                          <a:chOff x="90" y="1797"/>
                          <a:chExt cx="2048" cy="1032"/>
                        </a:xfrm>
                      </p:grpSpPr>
                      <mc:AlternateContent xmlns:mc="http://schemas.openxmlformats.org/markup-compatibility/2006">
                        <mc:Choice xmlns:a14="http://schemas.microsoft.com/office/drawing/2010/main" Requires="a14">
                          <p:sp>
                            <p:nvSpPr>
                              <p:cNvPr id="72" name="Text Box 31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077" y="2621"/>
                                <a:ext cx="866" cy="208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s-ES" b="1" i="1" dirty="0" smtClean="0">
                                    <a:solidFill>
                                      <a:srgbClr val="CC3300"/>
                                    </a:solidFill>
                                  </a:rPr>
                                  <a:t>a = </a:t>
                                </a:r>
                                <a14:m>
                                  <m:oMath xmlns:m="http://schemas.openxmlformats.org/officeDocument/2006/math">
                                    <m:r>
                                      <a:rPr lang="es-CO" b="1" i="1" dirty="0" smtClean="0">
                                        <a:solidFill>
                                          <a:srgbClr val="CC3300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oMath>
                                </a14:m>
                                <a:endParaRPr lang="es-ES" b="1" i="1" dirty="0">
                                  <a:solidFill>
                                    <a:srgbClr val="CC3300"/>
                                  </a:solidFill>
                                </a:endParaRPr>
                              </a:p>
                            </p:txBody>
                          </p:sp>
                        </mc:Choice>
                        <mc:Fallback>
                          <p:sp>
                            <p:nvSpPr>
                              <p:cNvPr id="72" name="Text Box 31"/>
                              <p:cNvSpPr txBox="1"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 bwMode="auto">
                              <a:xfrm>
                                <a:off x="1077" y="2621"/>
                                <a:ext cx="866" cy="208"/>
                              </a:xfrm>
                              <a:prstGeom prst="rect">
                                <a:avLst/>
                              </a:prstGeom>
                              <a:blipFill rotWithShape="1">
                                <a:blip r:embed="rId9"/>
                                <a:stretch>
                                  <a:fillRect l="-4390" t="-8197" b="-24590"/>
                                </a:stretch>
                              </a:blipFill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es-CO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sp>
                        <p:nvSpPr>
                          <p:cNvPr id="73" name="AutoShape 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42" y="1797"/>
                            <a:ext cx="1496" cy="817"/>
                          </a:xfrm>
                          <a:prstGeom prst="rtTriangle">
                            <a:avLst/>
                          </a:prstGeom>
                          <a:solidFill>
                            <a:srgbClr val="FFFF0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s-CO"/>
                          </a:p>
                        </p:txBody>
                      </p:sp>
                      <p:sp>
                        <p:nvSpPr>
                          <p:cNvPr id="74" name="Text Box 33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90" y="2115"/>
                            <a:ext cx="518" cy="2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wrap="square"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es-ES" b="1" i="1" dirty="0">
                                <a:solidFill>
                                  <a:srgbClr val="CC3300"/>
                                </a:solidFill>
                              </a:rPr>
                              <a:t>b = </a:t>
                            </a:r>
                            <a:r>
                              <a:rPr lang="es-ES" b="1" i="1" dirty="0" smtClean="0">
                                <a:solidFill>
                                  <a:srgbClr val="CC3300"/>
                                </a:solidFill>
                              </a:rPr>
                              <a:t>1</a:t>
                            </a:r>
                            <a:endParaRPr lang="es-ES" b="1" i="1" dirty="0">
                              <a:solidFill>
                                <a:srgbClr val="CC3300"/>
                              </a:solidFill>
                            </a:endParaRPr>
                          </a:p>
                        </p:txBody>
                      </p:sp>
                      <mc:AlternateContent xmlns:mc="http://schemas.openxmlformats.org/markup-compatibility/2006">
                        <mc:Choice xmlns:a14="http://schemas.microsoft.com/office/drawing/2010/main" Requires="a14">
                          <p:sp>
                            <p:nvSpPr>
                              <p:cNvPr id="75" name="Text Box 34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293" y="1933"/>
                                <a:ext cx="774" cy="23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s-ES" b="1" i="1" dirty="0">
                                    <a:solidFill>
                                      <a:srgbClr val="CC3300"/>
                                    </a:solidFill>
                                  </a:rPr>
                                  <a:t>c = </a:t>
                                </a:r>
                                <a14:m>
                                  <m:oMath xmlns:m="http://schemas.openxmlformats.org/officeDocument/2006/math">
                                    <m:rad>
                                      <m:radPr>
                                        <m:degHide m:val="on"/>
                                        <m:ctrlPr>
                                          <a:rPr lang="es-ES" b="1" i="1" smtClean="0">
                                            <a:solidFill>
                                              <a:srgbClr val="CC33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s-ES" b="1" i="1" dirty="0" smtClean="0">
                                            <a:solidFill>
                                              <a:srgbClr val="CC3300"/>
                                            </a:solidFill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oMath>
                                </a14:m>
                                <a:endParaRPr lang="es-ES" b="1" i="1" dirty="0">
                                  <a:solidFill>
                                    <a:srgbClr val="CC3300"/>
                                  </a:solidFill>
                                </a:endParaRPr>
                              </a:p>
                            </p:txBody>
                          </p:sp>
                        </mc:Choice>
                        <mc:Fallback>
                          <p:sp>
                            <p:nvSpPr>
                              <p:cNvPr id="75" name="Text Box 34"/>
                              <p:cNvSpPr txBox="1"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 bwMode="auto">
                              <a:xfrm>
                                <a:off x="1293" y="1933"/>
                                <a:ext cx="774" cy="230"/>
                              </a:xfrm>
                              <a:prstGeom prst="rect">
                                <a:avLst/>
                              </a:prstGeom>
                              <a:blipFill rotWithShape="1">
                                <a:blip r:embed="rId10"/>
                                <a:stretch>
                                  <a:fillRect l="-4918" b="-22388"/>
                                </a:stretch>
                              </a:blipFill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es-CO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</p:grpSp>
                    <p:sp>
                      <p:nvSpPr>
                        <p:cNvPr id="71" name="Text Box 3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20" y="2225"/>
                          <a:ext cx="49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ct val="50000"/>
                            </a:spcBef>
                          </a:pPr>
                          <a:endParaRPr lang="el-GR" sz="1600" b="1" i="1">
                            <a:solidFill>
                              <a:srgbClr val="0066FF"/>
                            </a:solidFill>
                            <a:cs typeface="Arial" charset="0"/>
                          </a:endParaRPr>
                        </a:p>
                      </p:txBody>
                    </p:sp>
                  </p:grpSp>
                  <p:sp>
                    <p:nvSpPr>
                      <p:cNvPr id="69" name="Freeform 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1" y="1688"/>
                        <a:ext cx="114" cy="99"/>
                      </a:xfrm>
                      <a:custGeom>
                        <a:avLst/>
                        <a:gdLst>
                          <a:gd name="T0" fmla="*/ 0 w 136"/>
                          <a:gd name="T1" fmla="*/ 46 h 99"/>
                          <a:gd name="T2" fmla="*/ 90 w 136"/>
                          <a:gd name="T3" fmla="*/ 91 h 99"/>
                          <a:gd name="T4" fmla="*/ 136 w 136"/>
                          <a:gd name="T5" fmla="*/ 0 h 99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99"/>
                          <a:gd name="T11" fmla="*/ 136 w 136"/>
                          <a:gd name="T12" fmla="*/ 99 h 99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99">
                            <a:moveTo>
                              <a:pt x="0" y="46"/>
                            </a:moveTo>
                            <a:cubicBezTo>
                              <a:pt x="33" y="72"/>
                              <a:pt x="67" y="99"/>
                              <a:pt x="90" y="91"/>
                            </a:cubicBezTo>
                            <a:cubicBezTo>
                              <a:pt x="113" y="83"/>
                              <a:pt x="124" y="41"/>
                              <a:pt x="136" y="0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s-CO"/>
                      </a:p>
                    </p:txBody>
                  </p:sp>
                </p:grpSp>
                <p:sp>
                  <p:nvSpPr>
                    <p:cNvPr id="67" name="Text Box 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" y="2073"/>
                      <a:ext cx="680" cy="19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l-GR" sz="1600" b="1" i="1" dirty="0" smtClean="0">
                          <a:solidFill>
                            <a:srgbClr val="0066FF"/>
                          </a:solidFill>
                          <a:cs typeface="Arial" charset="0"/>
                        </a:rPr>
                        <a:t>θ</a:t>
                      </a:r>
                      <a:r>
                        <a:rPr lang="es-CO" sz="1600" b="1" i="1" dirty="0" smtClean="0">
                          <a:solidFill>
                            <a:srgbClr val="0066FF"/>
                          </a:solidFill>
                          <a:cs typeface="Arial" charset="0"/>
                        </a:rPr>
                        <a:t>=45</a:t>
                      </a:r>
                      <a:endParaRPr lang="el-GR" sz="1600" b="1" i="1" dirty="0">
                        <a:solidFill>
                          <a:srgbClr val="0066FF"/>
                        </a:solidFill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5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" y="1334"/>
                    <a:ext cx="499" cy="26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ES" b="1" i="1"/>
                      <a:t>A</a:t>
                    </a:r>
                  </a:p>
                </p:txBody>
              </p:sp>
            </p:grpSp>
            <p:sp>
              <p:nvSpPr>
                <p:cNvPr id="63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909" y="2224"/>
                  <a:ext cx="590" cy="2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" b="1" i="1"/>
                    <a:t>B</a:t>
                  </a:r>
                </a:p>
              </p:txBody>
            </p:sp>
          </p:grpSp>
          <p:sp>
            <p:nvSpPr>
              <p:cNvPr id="61" name="Text Box 41"/>
              <p:cNvSpPr txBox="1">
                <a:spLocks noChangeArrowheads="1"/>
              </p:cNvSpPr>
              <p:nvPr/>
            </p:nvSpPr>
            <p:spPr bwMode="auto">
              <a:xfrm>
                <a:off x="249" y="2337"/>
                <a:ext cx="498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b="1" i="1" dirty="0"/>
                  <a:t>C</a:t>
                </a:r>
              </a:p>
            </p:txBody>
          </p:sp>
        </p:grpSp>
        <p:grpSp>
          <p:nvGrpSpPr>
            <p:cNvPr id="57" name="Group 42"/>
            <p:cNvGrpSpPr>
              <a:grpSpLocks/>
            </p:cNvGrpSpPr>
            <p:nvPr/>
          </p:nvGrpSpPr>
          <p:grpSpPr bwMode="auto">
            <a:xfrm>
              <a:off x="440" y="2205"/>
              <a:ext cx="139" cy="136"/>
              <a:chOff x="1383" y="3249"/>
              <a:chExt cx="139" cy="136"/>
            </a:xfrm>
          </p:grpSpPr>
          <p:sp>
            <p:nvSpPr>
              <p:cNvPr id="58" name="Line 43"/>
              <p:cNvSpPr>
                <a:spLocks noChangeShapeType="1"/>
              </p:cNvSpPr>
              <p:nvPr/>
            </p:nvSpPr>
            <p:spPr bwMode="auto">
              <a:xfrm>
                <a:off x="1383" y="3249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59" name="Line 44"/>
              <p:cNvSpPr>
                <a:spLocks noChangeShapeType="1"/>
              </p:cNvSpPr>
              <p:nvPr/>
            </p:nvSpPr>
            <p:spPr bwMode="auto">
              <a:xfrm>
                <a:off x="1522" y="3249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7" grpId="0" animBg="1"/>
      <p:bldP spid="89098" grpId="0" animBg="1"/>
      <p:bldP spid="89099" grpId="0" animBg="1"/>
      <p:bldP spid="89100" grpId="0"/>
      <p:bldP spid="8917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b="1181"/>
          <a:stretch>
            <a:fillRect/>
          </a:stretch>
        </p:blipFill>
        <p:spPr bwMode="auto">
          <a:xfrm>
            <a:off x="3492500" y="6094413"/>
            <a:ext cx="6715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2" b="2744"/>
          <a:stretch>
            <a:fillRect/>
          </a:stretch>
        </p:blipFill>
        <p:spPr bwMode="auto">
          <a:xfrm>
            <a:off x="4284663" y="6094413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" b="1181"/>
          <a:stretch>
            <a:fillRect/>
          </a:stretch>
        </p:blipFill>
        <p:spPr bwMode="auto">
          <a:xfrm>
            <a:off x="5867400" y="6094413"/>
            <a:ext cx="658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" b="2744"/>
          <a:stretch>
            <a:fillRect/>
          </a:stretch>
        </p:blipFill>
        <p:spPr bwMode="auto">
          <a:xfrm>
            <a:off x="5076825" y="6094413"/>
            <a:ext cx="684213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6094413"/>
            <a:ext cx="9144000" cy="504825"/>
          </a:xfrm>
          <a:prstGeom prst="rect">
            <a:avLst/>
          </a:prstGeom>
          <a:solidFill>
            <a:srgbClr val="00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92163" y="6165850"/>
            <a:ext cx="377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000" b="1">
                <a:solidFill>
                  <a:schemeClr val="bg1"/>
                </a:solidFill>
                <a:latin typeface="Century Gothic" pitchFamily="34" charset="0"/>
              </a:rPr>
              <a:t>Matemáticas</a:t>
            </a:r>
          </a:p>
        </p:txBody>
      </p:sp>
      <p:sp>
        <p:nvSpPr>
          <p:cNvPr id="89097" name="AutoShape 9"/>
          <p:cNvSpPr>
            <a:spLocks noChangeArrowheads="1"/>
          </p:cNvSpPr>
          <p:nvPr/>
        </p:nvSpPr>
        <p:spPr bwMode="auto">
          <a:xfrm>
            <a:off x="0" y="95250"/>
            <a:ext cx="9144000" cy="59261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9098" name="Line 10"/>
          <p:cNvSpPr>
            <a:spLocks noChangeShapeType="1"/>
          </p:cNvSpPr>
          <p:nvPr/>
        </p:nvSpPr>
        <p:spPr bwMode="auto">
          <a:xfrm flipV="1">
            <a:off x="1187450" y="765175"/>
            <a:ext cx="6480175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89099" name="AutoShape 11"/>
          <p:cNvSpPr>
            <a:spLocks noChangeArrowheads="1"/>
          </p:cNvSpPr>
          <p:nvPr/>
        </p:nvSpPr>
        <p:spPr bwMode="auto">
          <a:xfrm>
            <a:off x="1979613" y="333375"/>
            <a:ext cx="4897437" cy="863600"/>
          </a:xfrm>
          <a:prstGeom prst="flowChartTerminator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1951038" y="403225"/>
            <a:ext cx="5037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2800" b="1" dirty="0" smtClean="0"/>
              <a:t>ÁNGULOS DE 30°, 45</a:t>
            </a:r>
            <a:r>
              <a:rPr lang="es-MX" sz="2800" b="1" dirty="0" smtClean="0"/>
              <a:t> °y 60 °</a:t>
            </a:r>
            <a:endParaRPr lang="es-MX" sz="2800" b="1" dirty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3995738" y="7750175"/>
            <a:ext cx="1152525" cy="6477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pic>
        <p:nvPicPr>
          <p:cNvPr id="16398" name="Picture 14" descr="zip-Zip-02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594995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563938" y="5084763"/>
            <a:ext cx="2087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3708400" y="50847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6406" name="Text Box 76"/>
          <p:cNvSpPr txBox="1">
            <a:spLocks noChangeArrowheads="1"/>
          </p:cNvSpPr>
          <p:nvPr/>
        </p:nvSpPr>
        <p:spPr bwMode="auto">
          <a:xfrm>
            <a:off x="8243888" y="33496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CO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2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1199138"/>
                  </p:ext>
                </p:extLst>
              </p:nvPr>
            </p:nvGraphicFramePr>
            <p:xfrm>
              <a:off x="1115616" y="1268760"/>
              <a:ext cx="6216352" cy="4653344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554088"/>
                    <a:gridCol w="1554088"/>
                    <a:gridCol w="1554088"/>
                    <a:gridCol w="1554088"/>
                  </a:tblGrid>
                  <a:tr h="530688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s-CO" dirty="0" smtClean="0"/>
                            <a:t>  </a:t>
                          </a:r>
                          <a:r>
                            <a:rPr lang="es-CO" b="0" dirty="0" smtClean="0"/>
                            <a:t>Ángulo</a:t>
                          </a:r>
                        </a:p>
                        <a:p>
                          <a:pPr algn="l"/>
                          <a:r>
                            <a:rPr lang="es-CO" b="0" dirty="0" smtClean="0"/>
                            <a:t>Función</a:t>
                          </a:r>
                          <a:endParaRPr lang="es-CO" b="0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30°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45°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60°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53068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seno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CO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CO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CO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CO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53068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coseno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CO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CO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CO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CO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53068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tangente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CO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CO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1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53068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cotangente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1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CO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CO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53068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secante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s-CO" b="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CO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2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53068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cosecante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2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s-CO" dirty="0"/>
                        </a:p>
                        <a:p>
                          <a:pPr algn="ctr"/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s-CO" b="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CO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2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1199138"/>
                  </p:ext>
                </p:extLst>
              </p:nvPr>
            </p:nvGraphicFramePr>
            <p:xfrm>
              <a:off x="1115616" y="1268760"/>
              <a:ext cx="6216352" cy="4653344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554088"/>
                    <a:gridCol w="1554088"/>
                    <a:gridCol w="1554088"/>
                    <a:gridCol w="1554088"/>
                  </a:tblGrid>
                  <a:tr h="6400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s-CO" dirty="0" smtClean="0"/>
                            <a:t>  </a:t>
                          </a:r>
                          <a:r>
                            <a:rPr lang="es-CO" b="0" dirty="0" smtClean="0"/>
                            <a:t>Ángulo</a:t>
                          </a:r>
                        </a:p>
                        <a:p>
                          <a:pPr algn="l"/>
                          <a:r>
                            <a:rPr lang="es-CO" b="0" dirty="0" smtClean="0"/>
                            <a:t>Función</a:t>
                          </a:r>
                          <a:endParaRPr lang="es-CO" b="0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30°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45°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60°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667639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seno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100000" t="-100917" r="-200000" b="-5045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200000" t="-100917" r="-100000" b="-5045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300000" t="-100917" b="-504587"/>
                          </a:stretch>
                        </a:blipFill>
                      </a:tcPr>
                    </a:tc>
                  </a:tr>
                  <a:tr h="667639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coseno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100000" t="-199091" r="-20000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200000" t="-199091" r="-10000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300000" t="-199091" b="-400000"/>
                          </a:stretch>
                        </a:blipFill>
                      </a:tcPr>
                    </a:tc>
                  </a:tr>
                  <a:tr h="6685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tangente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100000" t="-299091" r="-20000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1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300000" t="-299091" b="-300000"/>
                          </a:stretch>
                        </a:blipFill>
                      </a:tcPr>
                    </a:tc>
                  </a:tr>
                  <a:tr h="6685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cotangente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100000" t="-402752" r="-200000" b="-2027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1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300000" t="-402752" b="-202752"/>
                          </a:stretch>
                        </a:blipFill>
                      </a:tcPr>
                    </a:tc>
                  </a:tr>
                  <a:tr h="6685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secante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100000" t="-498182" r="-200000" b="-10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200000" t="-498182" r="-100000" b="-10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2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67240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cosecante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2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200000" t="-598182" r="-100000" b="-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300000" t="-598182" b="-90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5" name="4 Conector recto"/>
          <p:cNvCxnSpPr/>
          <p:nvPr/>
        </p:nvCxnSpPr>
        <p:spPr>
          <a:xfrm>
            <a:off x="1115616" y="1268760"/>
            <a:ext cx="1566465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8772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7" grpId="0" animBg="1"/>
      <p:bldP spid="89098" grpId="0" animBg="1"/>
      <p:bldP spid="89099" grpId="0" animBg="1"/>
      <p:bldP spid="891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b="1181"/>
          <a:stretch>
            <a:fillRect/>
          </a:stretch>
        </p:blipFill>
        <p:spPr bwMode="auto">
          <a:xfrm>
            <a:off x="3492500" y="6094413"/>
            <a:ext cx="6715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2" b="2744"/>
          <a:stretch>
            <a:fillRect/>
          </a:stretch>
        </p:blipFill>
        <p:spPr bwMode="auto">
          <a:xfrm>
            <a:off x="4284663" y="6094413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" b="1181"/>
          <a:stretch>
            <a:fillRect/>
          </a:stretch>
        </p:blipFill>
        <p:spPr bwMode="auto">
          <a:xfrm>
            <a:off x="5867400" y="6094413"/>
            <a:ext cx="658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6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" b="2744"/>
          <a:stretch>
            <a:fillRect/>
          </a:stretch>
        </p:blipFill>
        <p:spPr bwMode="auto">
          <a:xfrm>
            <a:off x="5076825" y="6094413"/>
            <a:ext cx="684213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6094413"/>
            <a:ext cx="9144000" cy="504825"/>
          </a:xfrm>
          <a:prstGeom prst="rect">
            <a:avLst/>
          </a:prstGeom>
          <a:solidFill>
            <a:srgbClr val="00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792163" y="6165850"/>
            <a:ext cx="377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000" b="1">
                <a:solidFill>
                  <a:schemeClr val="bg1"/>
                </a:solidFill>
                <a:latin typeface="Century Gothic" pitchFamily="34" charset="0"/>
              </a:rPr>
              <a:t>Matemáticas</a:t>
            </a:r>
          </a:p>
        </p:txBody>
      </p:sp>
      <p:sp>
        <p:nvSpPr>
          <p:cNvPr id="60427" name="AutoShape 11"/>
          <p:cNvSpPr>
            <a:spLocks noChangeArrowheads="1"/>
          </p:cNvSpPr>
          <p:nvPr/>
        </p:nvSpPr>
        <p:spPr bwMode="auto">
          <a:xfrm>
            <a:off x="0" y="95250"/>
            <a:ext cx="9144000" cy="59261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395288" y="1366838"/>
            <a:ext cx="820896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ES" sz="2200" b="1" dirty="0" smtClean="0"/>
              <a:t>El </a:t>
            </a:r>
            <a:r>
              <a:rPr lang="es-ES" sz="2200" b="1" dirty="0"/>
              <a:t>Teorema de Pitágoras establece que en </a:t>
            </a:r>
            <a:r>
              <a:rPr lang="es-ES" sz="2200" b="1" dirty="0" smtClean="0"/>
              <a:t>un triángulo rectángulo, el </a:t>
            </a:r>
            <a:r>
              <a:rPr lang="es-ES" sz="2200" b="1" dirty="0"/>
              <a:t>cuadrado de </a:t>
            </a:r>
            <a:r>
              <a:rPr lang="es-ES" sz="2400" b="1" dirty="0" smtClean="0"/>
              <a:t>la </a:t>
            </a:r>
            <a:r>
              <a:rPr lang="es-ES" sz="2200" b="1" dirty="0" smtClean="0"/>
              <a:t>hipotenusa es </a:t>
            </a:r>
            <a:r>
              <a:rPr lang="es-ES" sz="2200" b="1" dirty="0"/>
              <a:t>igual a la suma de los </a:t>
            </a:r>
            <a:r>
              <a:rPr lang="es-ES" sz="2200" b="1" dirty="0" smtClean="0"/>
              <a:t>cuadrados de </a:t>
            </a:r>
            <a:r>
              <a:rPr lang="es-ES" sz="2200" b="1" dirty="0"/>
              <a:t>los </a:t>
            </a:r>
            <a:r>
              <a:rPr lang="es-ES" sz="2200" b="1" dirty="0" smtClean="0"/>
              <a:t>dos catetos.</a:t>
            </a:r>
            <a:endParaRPr lang="es-ES" sz="2200" b="1" dirty="0"/>
          </a:p>
          <a:p>
            <a:pPr lvl="4" algn="just" eaLnBrk="1" hangingPunct="1"/>
            <a:endParaRPr lang="es-MX" sz="2200" b="1" dirty="0">
              <a:solidFill>
                <a:srgbClr val="669900"/>
              </a:solidFill>
              <a:latin typeface="Comic Sans MS" pitchFamily="66" charset="0"/>
            </a:endParaRPr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1995488" y="720725"/>
            <a:ext cx="5113337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60430" name="AutoShape 14"/>
          <p:cNvSpPr>
            <a:spLocks noChangeArrowheads="1"/>
          </p:cNvSpPr>
          <p:nvPr/>
        </p:nvSpPr>
        <p:spPr bwMode="auto">
          <a:xfrm>
            <a:off x="2447925" y="333375"/>
            <a:ext cx="4140200" cy="792163"/>
          </a:xfrm>
          <a:prstGeom prst="flowChartTerminator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2065338" y="388938"/>
            <a:ext cx="5037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3600" b="1" dirty="0" smtClean="0"/>
              <a:t>DEFINICIÓN</a:t>
            </a:r>
            <a:endParaRPr lang="es-MX" sz="3600" b="1" dirty="0"/>
          </a:p>
        </p:txBody>
      </p:sp>
      <p:sp>
        <p:nvSpPr>
          <p:cNvPr id="1039" name="Rectangle 16"/>
          <p:cNvSpPr>
            <a:spLocks noChangeArrowheads="1"/>
          </p:cNvSpPr>
          <p:nvPr/>
        </p:nvSpPr>
        <p:spPr bwMode="auto">
          <a:xfrm>
            <a:off x="3995738" y="7750175"/>
            <a:ext cx="1152525" cy="6477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pic>
        <p:nvPicPr>
          <p:cNvPr id="1040" name="Picture 21" descr="zip-Zip-02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594995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1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042" name="Text Box 63"/>
          <p:cNvSpPr txBox="1">
            <a:spLocks noChangeArrowheads="1"/>
          </p:cNvSpPr>
          <p:nvPr/>
        </p:nvSpPr>
        <p:spPr bwMode="auto">
          <a:xfrm>
            <a:off x="3563938" y="5084763"/>
            <a:ext cx="2087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1043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044" name="Text Box 66"/>
          <p:cNvSpPr txBox="1">
            <a:spLocks noChangeArrowheads="1"/>
          </p:cNvSpPr>
          <p:nvPr/>
        </p:nvSpPr>
        <p:spPr bwMode="auto">
          <a:xfrm>
            <a:off x="3708400" y="50847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1045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1009650" y="4252913"/>
            <a:ext cx="2986088" cy="1697037"/>
            <a:chOff x="636" y="2523"/>
            <a:chExt cx="1881" cy="1069"/>
          </a:xfrm>
        </p:grpSpPr>
        <p:sp>
          <p:nvSpPr>
            <p:cNvPr id="1049" name="AutoShape 89"/>
            <p:cNvSpPr>
              <a:spLocks noChangeArrowheads="1"/>
            </p:cNvSpPr>
            <p:nvPr/>
          </p:nvSpPr>
          <p:spPr bwMode="auto">
            <a:xfrm>
              <a:off x="884" y="2523"/>
              <a:ext cx="1633" cy="771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050" name="Text Box 90"/>
            <p:cNvSpPr txBox="1">
              <a:spLocks noChangeArrowheads="1"/>
            </p:cNvSpPr>
            <p:nvPr/>
          </p:nvSpPr>
          <p:spPr bwMode="auto">
            <a:xfrm>
              <a:off x="636" y="2731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400" b="1">
                  <a:solidFill>
                    <a:srgbClr val="CC3300"/>
                  </a:solidFill>
                </a:rPr>
                <a:t>a</a:t>
              </a:r>
            </a:p>
          </p:txBody>
        </p:sp>
        <p:sp>
          <p:nvSpPr>
            <p:cNvPr id="1051" name="Text Box 91"/>
            <p:cNvSpPr txBox="1">
              <a:spLocks noChangeArrowheads="1"/>
            </p:cNvSpPr>
            <p:nvPr/>
          </p:nvSpPr>
          <p:spPr bwMode="auto">
            <a:xfrm>
              <a:off x="1518" y="3304"/>
              <a:ext cx="4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400" b="1">
                  <a:solidFill>
                    <a:srgbClr val="CC3300"/>
                  </a:solidFill>
                </a:rPr>
                <a:t>b</a:t>
              </a:r>
            </a:p>
          </p:txBody>
        </p:sp>
        <p:sp>
          <p:nvSpPr>
            <p:cNvPr id="1052" name="Text Box 92"/>
            <p:cNvSpPr txBox="1">
              <a:spLocks noChangeArrowheads="1"/>
            </p:cNvSpPr>
            <p:nvPr/>
          </p:nvSpPr>
          <p:spPr bwMode="auto">
            <a:xfrm>
              <a:off x="1610" y="2630"/>
              <a:ext cx="4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400" b="1">
                  <a:solidFill>
                    <a:srgbClr val="CC3300"/>
                  </a:solidFill>
                </a:rPr>
                <a:t>c</a:t>
              </a:r>
            </a:p>
          </p:txBody>
        </p:sp>
      </p:grpSp>
      <p:sp>
        <p:nvSpPr>
          <p:cNvPr id="1047" name="Rectangle 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graphicFrame>
        <p:nvGraphicFramePr>
          <p:cNvPr id="60510" name="Object 94"/>
          <p:cNvGraphicFramePr>
            <a:graphicFrameLocks noChangeAspect="1"/>
          </p:cNvGraphicFramePr>
          <p:nvPr/>
        </p:nvGraphicFramePr>
        <p:xfrm>
          <a:off x="4841875" y="4400550"/>
          <a:ext cx="3294063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cuación" r:id="rId9" imgW="774360" imgH="215640" progId="Equation.3">
                  <p:embed/>
                </p:oleObj>
              </mc:Choice>
              <mc:Fallback>
                <p:oleObj name="Ecuación" r:id="rId9" imgW="774360" imgH="215640" progId="Equation.3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75" y="4400550"/>
                        <a:ext cx="3294063" cy="1189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513" name="Text Box 97"/>
          <p:cNvSpPr txBox="1">
            <a:spLocks noChangeArrowheads="1"/>
          </p:cNvSpPr>
          <p:nvPr/>
        </p:nvSpPr>
        <p:spPr bwMode="auto">
          <a:xfrm>
            <a:off x="468313" y="3062288"/>
            <a:ext cx="836612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ES" sz="2200" b="1" dirty="0"/>
              <a:t>Si un triángulo rectángulo tiene catetos de longitudes </a:t>
            </a:r>
            <a:r>
              <a:rPr lang="es-ES" sz="2200" b="1" dirty="0">
                <a:solidFill>
                  <a:srgbClr val="CC3300"/>
                </a:solidFill>
              </a:rPr>
              <a:t>a</a:t>
            </a:r>
            <a:r>
              <a:rPr lang="es-ES" sz="2200" b="1" dirty="0"/>
              <a:t>  y </a:t>
            </a:r>
            <a:r>
              <a:rPr lang="es-ES" sz="2200" b="1" dirty="0" smtClean="0">
                <a:solidFill>
                  <a:srgbClr val="CC3300"/>
                </a:solidFill>
              </a:rPr>
              <a:t>b</a:t>
            </a:r>
            <a:r>
              <a:rPr lang="es-ES" sz="2200" b="1" dirty="0" smtClean="0"/>
              <a:t>, </a:t>
            </a:r>
            <a:r>
              <a:rPr lang="es-ES" sz="2200" b="1" dirty="0"/>
              <a:t>y la medida de la hipotenusa es </a:t>
            </a:r>
            <a:r>
              <a:rPr lang="es-ES" sz="2200" b="1" dirty="0">
                <a:solidFill>
                  <a:srgbClr val="CC3300"/>
                </a:solidFill>
              </a:rPr>
              <a:t>c</a:t>
            </a:r>
            <a:r>
              <a:rPr lang="es-ES" sz="2200" b="1" dirty="0"/>
              <a:t> , se establece que:</a:t>
            </a:r>
          </a:p>
          <a:p>
            <a:pPr eaLnBrk="1" hangingPunct="1">
              <a:spcBef>
                <a:spcPct val="50000"/>
              </a:spcBef>
            </a:pPr>
            <a:endParaRPr lang="es-E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6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7" grpId="0" animBg="1"/>
      <p:bldP spid="60428" grpId="0"/>
      <p:bldP spid="60429" grpId="0" animBg="1"/>
      <p:bldP spid="60430" grpId="0" animBg="1"/>
      <p:bldP spid="60431" grpId="0"/>
      <p:bldP spid="605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2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b="1181"/>
          <a:stretch>
            <a:fillRect/>
          </a:stretch>
        </p:blipFill>
        <p:spPr bwMode="auto">
          <a:xfrm>
            <a:off x="3492500" y="6308725"/>
            <a:ext cx="6715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3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2" b="2744"/>
          <a:stretch>
            <a:fillRect/>
          </a:stretch>
        </p:blipFill>
        <p:spPr bwMode="auto">
          <a:xfrm>
            <a:off x="4284663" y="6308725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4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" b="1181"/>
          <a:stretch>
            <a:fillRect/>
          </a:stretch>
        </p:blipFill>
        <p:spPr bwMode="auto">
          <a:xfrm>
            <a:off x="5867400" y="6308725"/>
            <a:ext cx="658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5"/>
          <p:cNvPicPr>
            <a:picLocks noChangeAspect="1" noChangeArrowheads="1"/>
          </p:cNvPicPr>
          <p:nvPr/>
        </p:nvPicPr>
        <p:blipFill>
          <a:blip r:embed="rId6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" b="2744"/>
          <a:stretch>
            <a:fillRect/>
          </a:stretch>
        </p:blipFill>
        <p:spPr bwMode="auto">
          <a:xfrm>
            <a:off x="5076825" y="6308725"/>
            <a:ext cx="6842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Rectangle 6"/>
          <p:cNvSpPr>
            <a:spLocks noChangeArrowheads="1"/>
          </p:cNvSpPr>
          <p:nvPr/>
        </p:nvSpPr>
        <p:spPr bwMode="auto">
          <a:xfrm>
            <a:off x="0" y="6308725"/>
            <a:ext cx="9144000" cy="504825"/>
          </a:xfrm>
          <a:prstGeom prst="rect">
            <a:avLst/>
          </a:prstGeom>
          <a:solidFill>
            <a:srgbClr val="00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2062" name="Text Box 8"/>
          <p:cNvSpPr txBox="1">
            <a:spLocks noChangeArrowheads="1"/>
          </p:cNvSpPr>
          <p:nvPr/>
        </p:nvSpPr>
        <p:spPr bwMode="auto">
          <a:xfrm>
            <a:off x="792163" y="6345238"/>
            <a:ext cx="377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000" b="1">
                <a:solidFill>
                  <a:schemeClr val="bg1"/>
                </a:solidFill>
                <a:latin typeface="Century Gothic" pitchFamily="34" charset="0"/>
              </a:rPr>
              <a:t>Matemáticas</a:t>
            </a:r>
          </a:p>
        </p:txBody>
      </p:sp>
      <p:sp>
        <p:nvSpPr>
          <p:cNvPr id="80905" name="AutoShape 9"/>
          <p:cNvSpPr>
            <a:spLocks noChangeArrowheads="1"/>
          </p:cNvSpPr>
          <p:nvPr/>
        </p:nvSpPr>
        <p:spPr bwMode="auto">
          <a:xfrm>
            <a:off x="0" y="95250"/>
            <a:ext cx="9144000" cy="61420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>
            <a:off x="1247775" y="547688"/>
            <a:ext cx="6624638" cy="1587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80908" name="AutoShape 12"/>
          <p:cNvSpPr>
            <a:spLocks noChangeArrowheads="1"/>
          </p:cNvSpPr>
          <p:nvPr/>
        </p:nvSpPr>
        <p:spPr bwMode="auto">
          <a:xfrm>
            <a:off x="1746250" y="333375"/>
            <a:ext cx="5545138" cy="449263"/>
          </a:xfrm>
          <a:prstGeom prst="flowChartTerminator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s-ES" sz="3600" b="1" dirty="0" smtClean="0"/>
              <a:t>EJEMPLO 1</a:t>
            </a:r>
            <a:endParaRPr lang="es-ES" sz="3600" b="1" dirty="0"/>
          </a:p>
        </p:txBody>
      </p:sp>
      <p:sp>
        <p:nvSpPr>
          <p:cNvPr id="2066" name="Rectangle 13"/>
          <p:cNvSpPr>
            <a:spLocks noChangeArrowheads="1"/>
          </p:cNvSpPr>
          <p:nvPr/>
        </p:nvSpPr>
        <p:spPr bwMode="auto">
          <a:xfrm>
            <a:off x="3995738" y="7750175"/>
            <a:ext cx="1152525" cy="6477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pic>
        <p:nvPicPr>
          <p:cNvPr id="2067" name="Picture 14" descr="zip-Zip-02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616585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8" name="Rectangle 6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2069" name="Rectangle 62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2070" name="Rectangle 6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2071" name="Rectangle 73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2072" name="Rectangle 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2073" name="Rectangle 90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pic>
        <p:nvPicPr>
          <p:cNvPr id="80990" name="Picture 94" descr="ejm_teorema_pitagora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09738"/>
            <a:ext cx="3951287" cy="150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91" name="Text Box 95"/>
          <p:cNvSpPr txBox="1">
            <a:spLocks noChangeArrowheads="1"/>
          </p:cNvSpPr>
          <p:nvPr/>
        </p:nvSpPr>
        <p:spPr bwMode="auto">
          <a:xfrm>
            <a:off x="1763713" y="980728"/>
            <a:ext cx="6048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800" dirty="0">
                <a:solidFill>
                  <a:srgbClr val="CC3300"/>
                </a:solidFill>
              </a:rPr>
              <a:t>Encontrar el valor de la hipotenusa</a:t>
            </a:r>
          </a:p>
        </p:txBody>
      </p:sp>
      <p:sp>
        <p:nvSpPr>
          <p:cNvPr id="80992" name="Text Box 96"/>
          <p:cNvSpPr txBox="1">
            <a:spLocks noChangeArrowheads="1"/>
          </p:cNvSpPr>
          <p:nvPr/>
        </p:nvSpPr>
        <p:spPr bwMode="auto">
          <a:xfrm>
            <a:off x="179388" y="3284538"/>
            <a:ext cx="4392612" cy="284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sz="2200" dirty="0"/>
              <a:t>En este triángulo nos están dando el valor de los catetos y debemos hallar el valor de la hipotenusa.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sz="2200" dirty="0"/>
              <a:t>Para el triángulo se tiene </a:t>
            </a:r>
            <a:r>
              <a:rPr lang="es-ES" sz="2200" dirty="0" smtClean="0"/>
              <a:t>que       </a:t>
            </a:r>
            <a:r>
              <a:rPr lang="es-ES" sz="2200" dirty="0">
                <a:solidFill>
                  <a:srgbClr val="CC3300"/>
                </a:solidFill>
                <a:latin typeface="Arial Unicode MS" pitchFamily="34" charset="-128"/>
              </a:rPr>
              <a:t>a</a:t>
            </a:r>
            <a:r>
              <a:rPr lang="es-ES" sz="2200" dirty="0">
                <a:solidFill>
                  <a:srgbClr val="CC3300"/>
                </a:solidFill>
              </a:rPr>
              <a:t> = 40</a:t>
            </a:r>
            <a:r>
              <a:rPr lang="es-ES" sz="2200" dirty="0"/>
              <a:t>  y  </a:t>
            </a:r>
            <a:r>
              <a:rPr lang="es-ES" sz="2200" dirty="0">
                <a:solidFill>
                  <a:srgbClr val="CC3300"/>
                </a:solidFill>
              </a:rPr>
              <a:t>b = 9 </a:t>
            </a:r>
            <a:endParaRPr lang="es-ES" sz="2200" dirty="0"/>
          </a:p>
          <a:p>
            <a:pPr algn="ctr" eaLnBrk="1" hangingPunct="1">
              <a:spcBef>
                <a:spcPct val="50000"/>
              </a:spcBef>
            </a:pPr>
            <a:endParaRPr lang="es-ES" sz="2400" dirty="0"/>
          </a:p>
        </p:txBody>
      </p:sp>
      <p:sp>
        <p:nvSpPr>
          <p:cNvPr id="80994" name="Text Box 98"/>
          <p:cNvSpPr txBox="1">
            <a:spLocks noChangeArrowheads="1"/>
          </p:cNvSpPr>
          <p:nvPr/>
        </p:nvSpPr>
        <p:spPr bwMode="auto">
          <a:xfrm>
            <a:off x="5219700" y="2205038"/>
            <a:ext cx="3240088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000"/>
              <a:t>Aplicando el </a:t>
            </a:r>
            <a:r>
              <a:rPr lang="es-ES" sz="2000">
                <a:solidFill>
                  <a:srgbClr val="0066FF"/>
                </a:solidFill>
              </a:rPr>
              <a:t>Teorema de Pitágoras:</a:t>
            </a:r>
          </a:p>
          <a:p>
            <a:pPr eaLnBrk="1" hangingPunct="1">
              <a:spcBef>
                <a:spcPct val="50000"/>
              </a:spcBef>
            </a:pPr>
            <a:endParaRPr lang="es-ES" sz="2000">
              <a:solidFill>
                <a:srgbClr val="0066FF"/>
              </a:solidFill>
            </a:endParaRPr>
          </a:p>
        </p:txBody>
      </p:sp>
      <p:sp>
        <p:nvSpPr>
          <p:cNvPr id="2078" name="Rectangle 10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graphicFrame>
        <p:nvGraphicFramePr>
          <p:cNvPr id="80995" name="Object 99"/>
          <p:cNvGraphicFramePr>
            <a:graphicFrameLocks noChangeAspect="1"/>
          </p:cNvGraphicFramePr>
          <p:nvPr/>
        </p:nvGraphicFramePr>
        <p:xfrm>
          <a:off x="5983288" y="2971800"/>
          <a:ext cx="1743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cuación" r:id="rId10" imgW="774360" imgH="215640" progId="Equation.3">
                  <p:embed/>
                </p:oleObj>
              </mc:Choice>
              <mc:Fallback>
                <p:oleObj name="Ecuación" r:id="rId10" imgW="774360" imgH="215640" progId="Equation.3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288" y="2971800"/>
                        <a:ext cx="1743075" cy="457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9" name="Rectangle 10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graphicFrame>
        <p:nvGraphicFramePr>
          <p:cNvPr id="80997" name="Object 101"/>
          <p:cNvGraphicFramePr>
            <a:graphicFrameLocks noChangeAspect="1"/>
          </p:cNvGraphicFramePr>
          <p:nvPr/>
        </p:nvGraphicFramePr>
        <p:xfrm>
          <a:off x="5795963" y="3487738"/>
          <a:ext cx="1943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cuación" r:id="rId12" imgW="863225" imgH="215806" progId="Equation.3">
                  <p:embed/>
                </p:oleObj>
              </mc:Choice>
              <mc:Fallback>
                <p:oleObj name="Ecuación" r:id="rId12" imgW="863225" imgH="215806" progId="Equation.3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3487738"/>
                        <a:ext cx="1943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0" name="Rectangle 10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graphicFrame>
        <p:nvGraphicFramePr>
          <p:cNvPr id="80999" name="Object 103"/>
          <p:cNvGraphicFramePr>
            <a:graphicFrameLocks noChangeAspect="1"/>
          </p:cNvGraphicFramePr>
          <p:nvPr/>
        </p:nvGraphicFramePr>
        <p:xfrm>
          <a:off x="5622925" y="3948113"/>
          <a:ext cx="2114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cuación" r:id="rId14" imgW="939392" imgH="215806" progId="Equation.3">
                  <p:embed/>
                </p:oleObj>
              </mc:Choice>
              <mc:Fallback>
                <p:oleObj name="Ecuación" r:id="rId14" imgW="939392" imgH="215806" progId="Equation.3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2925" y="3948113"/>
                        <a:ext cx="21145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1" name="Rectangle 10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graphicFrame>
        <p:nvGraphicFramePr>
          <p:cNvPr id="81001" name="Object 105"/>
          <p:cNvGraphicFramePr>
            <a:graphicFrameLocks noChangeAspect="1"/>
          </p:cNvGraphicFramePr>
          <p:nvPr/>
        </p:nvGraphicFramePr>
        <p:xfrm>
          <a:off x="6315075" y="4394200"/>
          <a:ext cx="14287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Ecuación" r:id="rId16" imgW="634449" imgH="215713" progId="Equation.3">
                  <p:embed/>
                </p:oleObj>
              </mc:Choice>
              <mc:Fallback>
                <p:oleObj name="Ecuación" r:id="rId16" imgW="634449" imgH="215713" progId="Equation.3">
                  <p:embed/>
                  <p:pic>
                    <p:nvPicPr>
                      <p:cNvPr id="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5075" y="4394200"/>
                        <a:ext cx="14287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2" name="Rectangle 108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graphicFrame>
        <p:nvGraphicFramePr>
          <p:cNvPr id="81003" name="Object 107"/>
          <p:cNvGraphicFramePr>
            <a:graphicFrameLocks noChangeAspect="1"/>
          </p:cNvGraphicFramePr>
          <p:nvPr/>
        </p:nvGraphicFramePr>
        <p:xfrm>
          <a:off x="6675438" y="5805488"/>
          <a:ext cx="9429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cuación" r:id="rId18" imgW="418918" imgH="177723" progId="Equation.3">
                  <p:embed/>
                </p:oleObj>
              </mc:Choice>
              <mc:Fallback>
                <p:oleObj name="Ecuación" r:id="rId18" imgW="418918" imgH="177723" progId="Equation.3">
                  <p:embed/>
                  <p:pic>
                    <p:nvPicPr>
                      <p:cNvPr id="0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5438" y="5805488"/>
                        <a:ext cx="942975" cy="371475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4001"/>
                        </a:srgbClr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005" name="Text Box 109"/>
          <p:cNvSpPr txBox="1">
            <a:spLocks noChangeArrowheads="1"/>
          </p:cNvSpPr>
          <p:nvPr/>
        </p:nvSpPr>
        <p:spPr bwMode="auto">
          <a:xfrm>
            <a:off x="5364163" y="4799013"/>
            <a:ext cx="3168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000">
                <a:solidFill>
                  <a:schemeClr val="folHlink"/>
                </a:solidFill>
              </a:rPr>
              <a:t>Y de aquí que:</a:t>
            </a:r>
          </a:p>
        </p:txBody>
      </p:sp>
      <p:sp>
        <p:nvSpPr>
          <p:cNvPr id="81006" name="Text Box 110"/>
          <p:cNvSpPr txBox="1">
            <a:spLocks noChangeArrowheads="1"/>
          </p:cNvSpPr>
          <p:nvPr/>
        </p:nvSpPr>
        <p:spPr bwMode="auto">
          <a:xfrm>
            <a:off x="5148263" y="1773238"/>
            <a:ext cx="1439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>
                <a:solidFill>
                  <a:srgbClr val="0066FF"/>
                </a:solidFill>
              </a:rPr>
              <a:t>Solución:</a:t>
            </a:r>
          </a:p>
        </p:txBody>
      </p:sp>
      <p:sp>
        <p:nvSpPr>
          <p:cNvPr id="81007" name="Line 111"/>
          <p:cNvSpPr>
            <a:spLocks noChangeShapeType="1"/>
          </p:cNvSpPr>
          <p:nvPr/>
        </p:nvSpPr>
        <p:spPr bwMode="auto">
          <a:xfrm>
            <a:off x="4887913" y="1844675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2086" name="Rectangle 113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graphicFrame>
        <p:nvGraphicFramePr>
          <p:cNvPr id="81008" name="Object 112"/>
          <p:cNvGraphicFramePr>
            <a:graphicFrameLocks noChangeAspect="1"/>
          </p:cNvGraphicFramePr>
          <p:nvPr/>
        </p:nvGraphicFramePr>
        <p:xfrm>
          <a:off x="6072188" y="5229225"/>
          <a:ext cx="15430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cuación" r:id="rId20" imgW="685800" imgH="228600" progId="Equation.3">
                  <p:embed/>
                </p:oleObj>
              </mc:Choice>
              <mc:Fallback>
                <p:oleObj name="Ecuación" r:id="rId20" imgW="685800" imgH="228600" progId="Equation.3">
                  <p:embed/>
                  <p:pic>
                    <p:nvPicPr>
                      <p:cNvPr id="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8" y="5229225"/>
                        <a:ext cx="15430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18"/>
          <p:cNvGrpSpPr>
            <a:grpSpLocks/>
          </p:cNvGrpSpPr>
          <p:nvPr/>
        </p:nvGrpSpPr>
        <p:grpSpPr bwMode="auto">
          <a:xfrm>
            <a:off x="157163" y="1700213"/>
            <a:ext cx="3335337" cy="1374775"/>
            <a:chOff x="99" y="1071"/>
            <a:chExt cx="2101" cy="866"/>
          </a:xfrm>
        </p:grpSpPr>
        <p:sp>
          <p:nvSpPr>
            <p:cNvPr id="2088" name="Text Box 115"/>
            <p:cNvSpPr txBox="1">
              <a:spLocks noChangeArrowheads="1"/>
            </p:cNvSpPr>
            <p:nvPr/>
          </p:nvSpPr>
          <p:spPr bwMode="auto">
            <a:xfrm>
              <a:off x="1701" y="1706"/>
              <a:ext cx="4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>
                  <a:solidFill>
                    <a:srgbClr val="CC3300"/>
                  </a:solidFill>
                </a:rPr>
                <a:t>c = ?</a:t>
              </a:r>
            </a:p>
          </p:txBody>
        </p:sp>
        <p:sp>
          <p:nvSpPr>
            <p:cNvPr id="2089" name="Text Box 116"/>
            <p:cNvSpPr txBox="1">
              <a:spLocks noChangeArrowheads="1"/>
            </p:cNvSpPr>
            <p:nvPr/>
          </p:nvSpPr>
          <p:spPr bwMode="auto">
            <a:xfrm>
              <a:off x="1129" y="107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>
                  <a:solidFill>
                    <a:srgbClr val="CC3300"/>
                  </a:solidFill>
                </a:rPr>
                <a:t>a =</a:t>
              </a:r>
            </a:p>
          </p:txBody>
        </p:sp>
        <p:sp>
          <p:nvSpPr>
            <p:cNvPr id="2090" name="Text Box 117"/>
            <p:cNvSpPr txBox="1">
              <a:spLocks noChangeArrowheads="1"/>
            </p:cNvSpPr>
            <p:nvPr/>
          </p:nvSpPr>
          <p:spPr bwMode="auto">
            <a:xfrm>
              <a:off x="99" y="1498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>
                  <a:solidFill>
                    <a:srgbClr val="CC3300"/>
                  </a:solidFill>
                </a:rPr>
                <a:t>b =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0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8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8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8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0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0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0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0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8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0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0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8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1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8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1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1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1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1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8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1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1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8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5" grpId="0" animBg="1"/>
      <p:bldP spid="80907" grpId="0" animBg="1"/>
      <p:bldP spid="80908" grpId="0" animBg="1"/>
      <p:bldP spid="80991" grpId="0"/>
      <p:bldP spid="80992" grpId="0"/>
      <p:bldP spid="80994" grpId="0"/>
      <p:bldP spid="81005" grpId="0"/>
      <p:bldP spid="81006" grpId="0"/>
      <p:bldP spid="810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AutoShape 2"/>
          <p:cNvSpPr>
            <a:spLocks noChangeArrowheads="1"/>
          </p:cNvSpPr>
          <p:nvPr/>
        </p:nvSpPr>
        <p:spPr bwMode="auto">
          <a:xfrm rot="-5400000">
            <a:off x="36512" y="-36512"/>
            <a:ext cx="2735263" cy="2808288"/>
          </a:xfrm>
          <a:prstGeom prst="flowChartDelay">
            <a:avLst/>
          </a:prstGeom>
          <a:solidFill>
            <a:srgbClr val="FAC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3084" name="Rectangle 3"/>
          <p:cNvSpPr>
            <a:spLocks noChangeArrowheads="1"/>
          </p:cNvSpPr>
          <p:nvPr/>
        </p:nvSpPr>
        <p:spPr bwMode="auto">
          <a:xfrm>
            <a:off x="0" y="2708275"/>
            <a:ext cx="2808288" cy="4149725"/>
          </a:xfrm>
          <a:prstGeom prst="rect">
            <a:avLst/>
          </a:prstGeom>
          <a:solidFill>
            <a:srgbClr val="FAC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995738" y="333375"/>
            <a:ext cx="4319587" cy="720725"/>
            <a:chOff x="2699" y="572"/>
            <a:chExt cx="2721" cy="454"/>
          </a:xfrm>
        </p:grpSpPr>
        <p:sp>
          <p:nvSpPr>
            <p:cNvPr id="3105" name="AutoShape 10"/>
            <p:cNvSpPr>
              <a:spLocks noChangeArrowheads="1"/>
            </p:cNvSpPr>
            <p:nvPr/>
          </p:nvSpPr>
          <p:spPr bwMode="auto">
            <a:xfrm>
              <a:off x="3198" y="572"/>
              <a:ext cx="2222" cy="454"/>
            </a:xfrm>
            <a:prstGeom prst="flowChartAlternateProcess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3106" name="AutoShape 11"/>
            <p:cNvSpPr>
              <a:spLocks noChangeArrowheads="1"/>
            </p:cNvSpPr>
            <p:nvPr/>
          </p:nvSpPr>
          <p:spPr bwMode="auto">
            <a:xfrm rot="10800000">
              <a:off x="2699" y="572"/>
              <a:ext cx="544" cy="454"/>
            </a:xfrm>
            <a:prstGeom prst="flowChartDelay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CO"/>
            </a:p>
          </p:txBody>
        </p:sp>
      </p:grpSp>
      <p:sp>
        <p:nvSpPr>
          <p:cNvPr id="63500" name="Oval 12"/>
          <p:cNvSpPr>
            <a:spLocks noChangeArrowheads="1"/>
          </p:cNvSpPr>
          <p:nvPr/>
        </p:nvSpPr>
        <p:spPr bwMode="auto">
          <a:xfrm>
            <a:off x="4211638" y="477838"/>
            <a:ext cx="431800" cy="431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s-ES"/>
              <a:t> 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4643438" y="461963"/>
            <a:ext cx="3384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2800" b="1" dirty="0" smtClean="0">
                <a:solidFill>
                  <a:schemeClr val="bg1"/>
                </a:solidFill>
                <a:latin typeface="Comic Sans MS" pitchFamily="66" charset="0"/>
              </a:rPr>
              <a:t>EJEMPLO 2</a:t>
            </a:r>
            <a:endParaRPr lang="es-ES_tradnl" sz="2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3512" name="Oval 24"/>
          <p:cNvSpPr>
            <a:spLocks noChangeArrowheads="1"/>
          </p:cNvSpPr>
          <p:nvPr/>
        </p:nvSpPr>
        <p:spPr bwMode="auto">
          <a:xfrm flipV="1">
            <a:off x="3635375" y="1484313"/>
            <a:ext cx="4752975" cy="71437"/>
          </a:xfrm>
          <a:prstGeom prst="ellipse">
            <a:avLst/>
          </a:prstGeom>
          <a:solidFill>
            <a:srgbClr val="333399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3517" name="Oval 29"/>
          <p:cNvSpPr>
            <a:spLocks noChangeArrowheads="1"/>
          </p:cNvSpPr>
          <p:nvPr/>
        </p:nvSpPr>
        <p:spPr bwMode="auto">
          <a:xfrm flipV="1">
            <a:off x="3492500" y="6742113"/>
            <a:ext cx="4752975" cy="71437"/>
          </a:xfrm>
          <a:prstGeom prst="ellipse">
            <a:avLst/>
          </a:prstGeom>
          <a:solidFill>
            <a:srgbClr val="333399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graphicFrame>
        <p:nvGraphicFramePr>
          <p:cNvPr id="3074" name="Object 38"/>
          <p:cNvGraphicFramePr>
            <a:graphicFrameLocks noChangeAspect="1"/>
          </p:cNvGraphicFramePr>
          <p:nvPr/>
        </p:nvGraphicFramePr>
        <p:xfrm>
          <a:off x="4502150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cuación" r:id="rId3" imgW="139680" imgH="291960" progId="Equation.3">
                  <p:embed/>
                </p:oleObj>
              </mc:Choice>
              <mc:Fallback>
                <p:oleObj name="Ecuación" r:id="rId3" imgW="139680" imgH="29196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3559" name="Picture 71" descr="j039752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9275"/>
            <a:ext cx="2087563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5" name="Object 75"/>
          <p:cNvGraphicFramePr>
            <a:graphicFrameLocks noChangeAspect="1"/>
          </p:cNvGraphicFramePr>
          <p:nvPr/>
        </p:nvGraphicFramePr>
        <p:xfrm>
          <a:off x="4502150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cuación" r:id="rId6" imgW="139680" imgH="291960" progId="Equation.3">
                  <p:embed/>
                </p:oleObj>
              </mc:Choice>
              <mc:Fallback>
                <p:oleObj name="Ecuación" r:id="rId6" imgW="139680" imgH="291960" progId="Equation.3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1" name="Text Box 81"/>
          <p:cNvSpPr txBox="1">
            <a:spLocks noChangeArrowheads="1"/>
          </p:cNvSpPr>
          <p:nvPr/>
        </p:nvSpPr>
        <p:spPr bwMode="auto">
          <a:xfrm>
            <a:off x="2916238" y="3500438"/>
            <a:ext cx="23764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3092" name="Text Box 106"/>
          <p:cNvSpPr txBox="1">
            <a:spLocks noChangeArrowheads="1"/>
          </p:cNvSpPr>
          <p:nvPr/>
        </p:nvSpPr>
        <p:spPr bwMode="auto">
          <a:xfrm>
            <a:off x="2987675" y="1773238"/>
            <a:ext cx="594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400" dirty="0"/>
              <a:t>Encontrar el valor del cateto </a:t>
            </a:r>
            <a:r>
              <a:rPr lang="es-ES" sz="2400" b="1" i="1" dirty="0">
                <a:solidFill>
                  <a:srgbClr val="CC3300"/>
                </a:solidFill>
              </a:rPr>
              <a:t>b</a:t>
            </a:r>
            <a:r>
              <a:rPr lang="es-ES" sz="2400" dirty="0"/>
              <a:t> de la figura:</a:t>
            </a:r>
          </a:p>
        </p:txBody>
      </p:sp>
      <p:grpSp>
        <p:nvGrpSpPr>
          <p:cNvPr id="3093" name="Group 112"/>
          <p:cNvGrpSpPr>
            <a:grpSpLocks/>
          </p:cNvGrpSpPr>
          <p:nvPr/>
        </p:nvGrpSpPr>
        <p:grpSpPr bwMode="auto">
          <a:xfrm>
            <a:off x="57150" y="2781301"/>
            <a:ext cx="2441575" cy="3578226"/>
            <a:chOff x="36" y="1752"/>
            <a:chExt cx="1538" cy="2254"/>
          </a:xfrm>
        </p:grpSpPr>
        <p:sp>
          <p:nvSpPr>
            <p:cNvPr id="3098" name="AutoShape 102"/>
            <p:cNvSpPr>
              <a:spLocks noChangeArrowheads="1"/>
            </p:cNvSpPr>
            <p:nvPr/>
          </p:nvSpPr>
          <p:spPr bwMode="auto">
            <a:xfrm>
              <a:off x="521" y="1752"/>
              <a:ext cx="771" cy="2041"/>
            </a:xfrm>
            <a:prstGeom prst="rtTriangle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3099" name="Text Box 103"/>
            <p:cNvSpPr txBox="1">
              <a:spLocks noChangeArrowheads="1"/>
            </p:cNvSpPr>
            <p:nvPr/>
          </p:nvSpPr>
          <p:spPr bwMode="auto">
            <a:xfrm>
              <a:off x="984" y="2609"/>
              <a:ext cx="5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 dirty="0">
                  <a:solidFill>
                    <a:srgbClr val="CC3300"/>
                  </a:solidFill>
                </a:rPr>
                <a:t>c = </a:t>
              </a:r>
              <a:r>
                <a:rPr lang="es-ES" b="1" i="1" dirty="0" smtClean="0">
                  <a:solidFill>
                    <a:srgbClr val="CC3300"/>
                  </a:solidFill>
                </a:rPr>
                <a:t>13</a:t>
              </a:r>
              <a:endParaRPr lang="es-ES" b="1" i="1" dirty="0">
                <a:solidFill>
                  <a:srgbClr val="CC3300"/>
                </a:solidFill>
              </a:endParaRPr>
            </a:p>
          </p:txBody>
        </p:sp>
        <p:sp>
          <p:nvSpPr>
            <p:cNvPr id="3100" name="Text Box 104"/>
            <p:cNvSpPr txBox="1">
              <a:spLocks noChangeArrowheads="1"/>
            </p:cNvSpPr>
            <p:nvPr/>
          </p:nvSpPr>
          <p:spPr bwMode="auto">
            <a:xfrm>
              <a:off x="657" y="3775"/>
              <a:ext cx="5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>
                  <a:solidFill>
                    <a:srgbClr val="CC3300"/>
                  </a:solidFill>
                </a:rPr>
                <a:t>a = 5</a:t>
              </a:r>
            </a:p>
          </p:txBody>
        </p:sp>
        <p:sp>
          <p:nvSpPr>
            <p:cNvPr id="3101" name="Text Box 105"/>
            <p:cNvSpPr txBox="1">
              <a:spLocks noChangeArrowheads="1"/>
            </p:cNvSpPr>
            <p:nvPr/>
          </p:nvSpPr>
          <p:spPr bwMode="auto">
            <a:xfrm>
              <a:off x="36" y="2685"/>
              <a:ext cx="4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>
                  <a:solidFill>
                    <a:srgbClr val="CC3300"/>
                  </a:solidFill>
                </a:rPr>
                <a:t>b = ?</a:t>
              </a:r>
            </a:p>
          </p:txBody>
        </p:sp>
        <p:grpSp>
          <p:nvGrpSpPr>
            <p:cNvPr id="3102" name="Group 111"/>
            <p:cNvGrpSpPr>
              <a:grpSpLocks/>
            </p:cNvGrpSpPr>
            <p:nvPr/>
          </p:nvGrpSpPr>
          <p:grpSpPr bwMode="auto">
            <a:xfrm>
              <a:off x="521" y="3649"/>
              <a:ext cx="136" cy="144"/>
              <a:chOff x="2608" y="3249"/>
              <a:chExt cx="136" cy="144"/>
            </a:xfrm>
          </p:grpSpPr>
          <p:sp>
            <p:nvSpPr>
              <p:cNvPr id="3103" name="Line 109"/>
              <p:cNvSpPr>
                <a:spLocks noChangeShapeType="1"/>
              </p:cNvSpPr>
              <p:nvPr/>
            </p:nvSpPr>
            <p:spPr bwMode="auto">
              <a:xfrm>
                <a:off x="2608" y="3249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104" name="Line 110"/>
              <p:cNvSpPr>
                <a:spLocks noChangeShapeType="1"/>
              </p:cNvSpPr>
              <p:nvPr/>
            </p:nvSpPr>
            <p:spPr bwMode="auto">
              <a:xfrm>
                <a:off x="2738" y="3257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  <p:sp>
        <p:nvSpPr>
          <p:cNvPr id="63601" name="Text Box 113"/>
          <p:cNvSpPr txBox="1">
            <a:spLocks noChangeArrowheads="1"/>
          </p:cNvSpPr>
          <p:nvPr/>
        </p:nvSpPr>
        <p:spPr bwMode="auto">
          <a:xfrm>
            <a:off x="3563938" y="2276475"/>
            <a:ext cx="5256212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400" dirty="0"/>
              <a:t>Aplicando el </a:t>
            </a:r>
            <a:r>
              <a:rPr lang="es-ES" sz="2400" dirty="0">
                <a:solidFill>
                  <a:srgbClr val="0066FF"/>
                </a:solidFill>
              </a:rPr>
              <a:t>Teorema de Pitágoras:</a:t>
            </a:r>
          </a:p>
          <a:p>
            <a:pPr eaLnBrk="1" hangingPunct="1">
              <a:spcBef>
                <a:spcPct val="50000"/>
              </a:spcBef>
            </a:pPr>
            <a:endParaRPr lang="es-ES" sz="2400" dirty="0">
              <a:solidFill>
                <a:srgbClr val="0066FF"/>
              </a:solidFill>
            </a:endParaRPr>
          </a:p>
        </p:txBody>
      </p:sp>
      <p:graphicFrame>
        <p:nvGraphicFramePr>
          <p:cNvPr id="63602" name="Object 114"/>
          <p:cNvGraphicFramePr>
            <a:graphicFrameLocks noChangeAspect="1"/>
          </p:cNvGraphicFramePr>
          <p:nvPr/>
        </p:nvGraphicFramePr>
        <p:xfrm>
          <a:off x="5292725" y="2781300"/>
          <a:ext cx="1743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cuación" r:id="rId7" imgW="774360" imgH="215640" progId="Equation.3">
                  <p:embed/>
                </p:oleObj>
              </mc:Choice>
              <mc:Fallback>
                <p:oleObj name="Ecuación" r:id="rId7" imgW="774360" imgH="215640" progId="Equation.3">
                  <p:embed/>
                  <p:pic>
                    <p:nvPicPr>
                      <p:cNvPr id="0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781300"/>
                        <a:ext cx="1743075" cy="457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604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372477"/>
              </p:ext>
            </p:extLst>
          </p:nvPr>
        </p:nvGraphicFramePr>
        <p:xfrm>
          <a:off x="5407025" y="3297238"/>
          <a:ext cx="180022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cuación" r:id="rId9" imgW="799920" imgH="203040" progId="Equation.3">
                  <p:embed/>
                </p:oleObj>
              </mc:Choice>
              <mc:Fallback>
                <p:oleObj name="Ecuación" r:id="rId9" imgW="799920" imgH="203040" progId="Equation.3">
                  <p:embed/>
                  <p:pic>
                    <p:nvPicPr>
                      <p:cNvPr id="0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7025" y="3297238"/>
                        <a:ext cx="1800225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606" name="Object 1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6280"/>
              </p:ext>
            </p:extLst>
          </p:nvPr>
        </p:nvGraphicFramePr>
        <p:xfrm>
          <a:off x="6054725" y="3743325"/>
          <a:ext cx="18002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Ecuación" r:id="rId11" imgW="799920" imgH="203040" progId="Equation.3">
                  <p:embed/>
                </p:oleObj>
              </mc:Choice>
              <mc:Fallback>
                <p:oleObj name="Ecuación" r:id="rId11" imgW="799920" imgH="203040" progId="Equation.3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4725" y="3743325"/>
                        <a:ext cx="1800225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607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668190"/>
              </p:ext>
            </p:extLst>
          </p:nvPr>
        </p:nvGraphicFramePr>
        <p:xfrm>
          <a:off x="6129338" y="4233863"/>
          <a:ext cx="188595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Ecuación" r:id="rId13" imgW="838080" imgH="203040" progId="Equation.3">
                  <p:embed/>
                </p:oleObj>
              </mc:Choice>
              <mc:Fallback>
                <p:oleObj name="Ecuación" r:id="rId13" imgW="838080" imgH="20304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338" y="4233863"/>
                        <a:ext cx="1885950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608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689608"/>
              </p:ext>
            </p:extLst>
          </p:nvPr>
        </p:nvGraphicFramePr>
        <p:xfrm>
          <a:off x="6124575" y="4741863"/>
          <a:ext cx="12573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cuación" r:id="rId15" imgW="558720" imgH="203040" progId="Equation.3">
                  <p:embed/>
                </p:oleObj>
              </mc:Choice>
              <mc:Fallback>
                <p:oleObj name="Ecuación" r:id="rId15" imgW="558720" imgH="203040" progId="Equation.3">
                  <p:embed/>
                  <p:pic>
                    <p:nvPicPr>
                      <p:cNvPr id="0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4575" y="4741863"/>
                        <a:ext cx="1257300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609" name="Text Box 121"/>
          <p:cNvSpPr txBox="1">
            <a:spLocks noChangeArrowheads="1"/>
          </p:cNvSpPr>
          <p:nvPr/>
        </p:nvSpPr>
        <p:spPr bwMode="auto">
          <a:xfrm>
            <a:off x="3656013" y="5186363"/>
            <a:ext cx="3168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000">
                <a:solidFill>
                  <a:schemeClr val="folHlink"/>
                </a:solidFill>
              </a:rPr>
              <a:t>Y de aquí que:</a:t>
            </a:r>
          </a:p>
        </p:txBody>
      </p:sp>
      <p:grpSp>
        <p:nvGrpSpPr>
          <p:cNvPr id="5" name="Group 127"/>
          <p:cNvGrpSpPr>
            <a:grpSpLocks/>
          </p:cNvGrpSpPr>
          <p:nvPr/>
        </p:nvGrpSpPr>
        <p:grpSpPr bwMode="auto">
          <a:xfrm>
            <a:off x="5969000" y="5373223"/>
            <a:ext cx="1663700" cy="449263"/>
            <a:chOff x="3760" y="3830"/>
            <a:chExt cx="1048" cy="283"/>
          </a:xfrm>
        </p:grpSpPr>
        <p:sp>
          <p:nvSpPr>
            <p:cNvPr id="3097" name="Rectangle 125"/>
            <p:cNvSpPr>
              <a:spLocks noChangeArrowheads="1"/>
            </p:cNvSpPr>
            <p:nvPr/>
          </p:nvSpPr>
          <p:spPr bwMode="auto">
            <a:xfrm>
              <a:off x="3760" y="3830"/>
              <a:ext cx="1048" cy="272"/>
            </a:xfrm>
            <a:prstGeom prst="rect">
              <a:avLst/>
            </a:prstGeom>
            <a:solidFill>
              <a:srgbClr val="FF0000">
                <a:alpha val="45882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CO"/>
            </a:p>
          </p:txBody>
        </p:sp>
        <p:graphicFrame>
          <p:nvGraphicFramePr>
            <p:cNvPr id="3082" name="Object 1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5408291"/>
                </p:ext>
              </p:extLst>
            </p:nvPr>
          </p:nvGraphicFramePr>
          <p:xfrm>
            <a:off x="3959" y="3875"/>
            <a:ext cx="576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3" name="Ecuación" r:id="rId17" imgW="406080" imgH="177480" progId="Equation.3">
                    <p:embed/>
                  </p:oleObj>
                </mc:Choice>
                <mc:Fallback>
                  <p:oleObj name="Ecuación" r:id="rId17" imgW="406080" imgH="177480" progId="Equation.3">
                    <p:embed/>
                    <p:pic>
                      <p:nvPicPr>
                        <p:cNvPr id="0" name="Object 1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9" y="3875"/>
                          <a:ext cx="576" cy="2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3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6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6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6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6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6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6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6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0" grpId="0" animBg="1"/>
      <p:bldP spid="63501" grpId="0"/>
      <p:bldP spid="63512" grpId="0" animBg="1"/>
      <p:bldP spid="63517" grpId="0" animBg="1"/>
      <p:bldP spid="3092" grpId="0"/>
      <p:bldP spid="63601" grpId="0"/>
      <p:bldP spid="636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 rot="-5400000">
            <a:off x="36512" y="-36512"/>
            <a:ext cx="2735263" cy="2808288"/>
          </a:xfrm>
          <a:prstGeom prst="flowChartDelay">
            <a:avLst/>
          </a:prstGeom>
          <a:solidFill>
            <a:srgbClr val="FAC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2708275"/>
            <a:ext cx="2808288" cy="4149725"/>
          </a:xfrm>
          <a:prstGeom prst="rect">
            <a:avLst/>
          </a:prstGeom>
          <a:solidFill>
            <a:srgbClr val="FAC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358775" y="476250"/>
            <a:ext cx="2087563" cy="20891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995738" y="117475"/>
            <a:ext cx="4319587" cy="720725"/>
            <a:chOff x="2699" y="572"/>
            <a:chExt cx="2721" cy="454"/>
          </a:xfrm>
        </p:grpSpPr>
        <p:sp>
          <p:nvSpPr>
            <p:cNvPr id="15384" name="AutoShape 6"/>
            <p:cNvSpPr>
              <a:spLocks noChangeArrowheads="1"/>
            </p:cNvSpPr>
            <p:nvPr/>
          </p:nvSpPr>
          <p:spPr bwMode="auto">
            <a:xfrm>
              <a:off x="3198" y="572"/>
              <a:ext cx="2222" cy="454"/>
            </a:xfrm>
            <a:prstGeom prst="flowChartAlternateProcess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5385" name="AutoShape 7"/>
            <p:cNvSpPr>
              <a:spLocks noChangeArrowheads="1"/>
            </p:cNvSpPr>
            <p:nvPr/>
          </p:nvSpPr>
          <p:spPr bwMode="auto">
            <a:xfrm rot="10800000">
              <a:off x="2699" y="572"/>
              <a:ext cx="544" cy="454"/>
            </a:xfrm>
            <a:prstGeom prst="flowChartDelay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CO"/>
            </a:p>
          </p:txBody>
        </p:sp>
      </p:grpSp>
      <p:sp>
        <p:nvSpPr>
          <p:cNvPr id="86024" name="Oval 8"/>
          <p:cNvSpPr>
            <a:spLocks noChangeArrowheads="1"/>
          </p:cNvSpPr>
          <p:nvPr/>
        </p:nvSpPr>
        <p:spPr bwMode="auto">
          <a:xfrm>
            <a:off x="4211638" y="261938"/>
            <a:ext cx="431800" cy="431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4730750" y="188913"/>
            <a:ext cx="3384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3200" b="1" dirty="0">
                <a:solidFill>
                  <a:schemeClr val="bg1"/>
                </a:solidFill>
                <a:latin typeface="Comic Sans MS" pitchFamily="66" charset="0"/>
              </a:rPr>
              <a:t>EJERCICIO  </a:t>
            </a:r>
            <a:r>
              <a:rPr lang="es-ES_tradnl" sz="3200" b="1" dirty="0" smtClean="0">
                <a:solidFill>
                  <a:schemeClr val="bg1"/>
                </a:solidFill>
                <a:latin typeface="Comic Sans MS" pitchFamily="66" charset="0"/>
              </a:rPr>
              <a:t>1</a:t>
            </a:r>
            <a:endParaRPr lang="es-ES_tradnl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6026" name="Oval 10"/>
          <p:cNvSpPr>
            <a:spLocks noChangeArrowheads="1"/>
          </p:cNvSpPr>
          <p:nvPr/>
        </p:nvSpPr>
        <p:spPr bwMode="auto">
          <a:xfrm flipV="1">
            <a:off x="4535488" y="1054100"/>
            <a:ext cx="3276600" cy="71438"/>
          </a:xfrm>
          <a:prstGeom prst="ellipse">
            <a:avLst/>
          </a:prstGeom>
          <a:solidFill>
            <a:srgbClr val="333399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6027" name="Oval 11"/>
          <p:cNvSpPr>
            <a:spLocks noChangeArrowheads="1"/>
          </p:cNvSpPr>
          <p:nvPr/>
        </p:nvSpPr>
        <p:spPr bwMode="auto">
          <a:xfrm flipV="1">
            <a:off x="3492500" y="6597650"/>
            <a:ext cx="4752975" cy="71438"/>
          </a:xfrm>
          <a:prstGeom prst="ellipse">
            <a:avLst/>
          </a:prstGeom>
          <a:solidFill>
            <a:srgbClr val="333399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pic>
        <p:nvPicPr>
          <p:cNvPr id="86028" name="Picture 12" descr="j04089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3088"/>
            <a:ext cx="2808288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13" descr="j019527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779463"/>
            <a:ext cx="178752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8" name="Text Box 24"/>
          <p:cNvSpPr txBox="1">
            <a:spLocks noChangeArrowheads="1"/>
          </p:cNvSpPr>
          <p:nvPr/>
        </p:nvSpPr>
        <p:spPr bwMode="auto">
          <a:xfrm>
            <a:off x="2987824" y="1412875"/>
            <a:ext cx="590535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200" dirty="0" smtClean="0"/>
              <a:t>Si </a:t>
            </a:r>
            <a:r>
              <a:rPr lang="es-ES" sz="2200" dirty="0"/>
              <a:t>un televisor mide </a:t>
            </a:r>
            <a:r>
              <a:rPr lang="es-ES" sz="2200" dirty="0" smtClean="0">
                <a:solidFill>
                  <a:srgbClr val="CC3300"/>
                </a:solidFill>
              </a:rPr>
              <a:t>50 </a:t>
            </a:r>
            <a:r>
              <a:rPr lang="es-ES" sz="2200" dirty="0">
                <a:solidFill>
                  <a:srgbClr val="CC3300"/>
                </a:solidFill>
              </a:rPr>
              <a:t>cm</a:t>
            </a:r>
            <a:r>
              <a:rPr lang="es-ES" sz="2200" dirty="0"/>
              <a:t> de base y </a:t>
            </a:r>
            <a:r>
              <a:rPr lang="es-ES" sz="2200" dirty="0">
                <a:solidFill>
                  <a:srgbClr val="CC3300"/>
                </a:solidFill>
              </a:rPr>
              <a:t>30 cm</a:t>
            </a:r>
            <a:r>
              <a:rPr lang="es-ES" sz="2200" dirty="0"/>
              <a:t> de altura, ¿cuál será </a:t>
            </a:r>
            <a:r>
              <a:rPr lang="es-ES" sz="2200" dirty="0" smtClean="0"/>
              <a:t>el valor de la diagonal? </a:t>
            </a:r>
            <a:endParaRPr lang="es-ES" sz="2200" dirty="0"/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4284663" y="3760788"/>
            <a:ext cx="4524375" cy="2654300"/>
            <a:chOff x="2688" y="2406"/>
            <a:chExt cx="2850" cy="1672"/>
          </a:xfrm>
        </p:grpSpPr>
        <p:grpSp>
          <p:nvGrpSpPr>
            <p:cNvPr id="15374" name="Group 33"/>
            <p:cNvGrpSpPr>
              <a:grpSpLocks/>
            </p:cNvGrpSpPr>
            <p:nvPr/>
          </p:nvGrpSpPr>
          <p:grpSpPr bwMode="auto">
            <a:xfrm>
              <a:off x="2688" y="2406"/>
              <a:ext cx="2850" cy="1672"/>
              <a:chOff x="2688" y="2406"/>
              <a:chExt cx="2850" cy="1672"/>
            </a:xfrm>
          </p:grpSpPr>
          <p:grpSp>
            <p:nvGrpSpPr>
              <p:cNvPr id="15376" name="Group 30"/>
              <p:cNvGrpSpPr>
                <a:grpSpLocks/>
              </p:cNvGrpSpPr>
              <p:nvPr/>
            </p:nvGrpSpPr>
            <p:grpSpPr bwMode="auto">
              <a:xfrm>
                <a:off x="2688" y="2652"/>
                <a:ext cx="2850" cy="1426"/>
                <a:chOff x="2688" y="2652"/>
                <a:chExt cx="2850" cy="1426"/>
              </a:xfrm>
            </p:grpSpPr>
            <p:grpSp>
              <p:nvGrpSpPr>
                <p:cNvPr id="15379" name="Group 28"/>
                <p:cNvGrpSpPr>
                  <a:grpSpLocks/>
                </p:cNvGrpSpPr>
                <p:nvPr/>
              </p:nvGrpSpPr>
              <p:grpSpPr bwMode="auto">
                <a:xfrm>
                  <a:off x="2688" y="2652"/>
                  <a:ext cx="2268" cy="1426"/>
                  <a:chOff x="2688" y="2652"/>
                  <a:chExt cx="2268" cy="1426"/>
                </a:xfrm>
              </p:grpSpPr>
              <p:pic>
                <p:nvPicPr>
                  <p:cNvPr id="15382" name="Picture 25" descr="740px-Sony_KDL-S19A10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88" y="2652"/>
                    <a:ext cx="2268" cy="142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5383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43" y="2841"/>
                    <a:ext cx="1587" cy="680"/>
                  </a:xfrm>
                  <a:prstGeom prst="line">
                    <a:avLst/>
                  </a:prstGeom>
                  <a:noFill/>
                  <a:ln w="9525">
                    <a:solidFill>
                      <a:srgbClr val="FFFF00"/>
                    </a:solidFill>
                    <a:prstDash val="dash"/>
                    <a:round/>
                    <a:headEnd type="arrow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CO"/>
                  </a:p>
                </p:txBody>
              </p:sp>
            </p:grpSp>
            <p:sp>
              <p:nvSpPr>
                <p:cNvPr id="15380" name="Line 27"/>
                <p:cNvSpPr>
                  <a:spLocks noChangeShapeType="1"/>
                </p:cNvSpPr>
                <p:nvPr/>
              </p:nvSpPr>
              <p:spPr bwMode="auto">
                <a:xfrm>
                  <a:off x="5139" y="2767"/>
                  <a:ext cx="0" cy="8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CO"/>
                </a:p>
              </p:txBody>
            </p:sp>
            <p:sp>
              <p:nvSpPr>
                <p:cNvPr id="1538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993" y="3067"/>
                  <a:ext cx="545" cy="2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" sz="1600" b="1" i="1">
                      <a:solidFill>
                        <a:srgbClr val="CC3300"/>
                      </a:solidFill>
                    </a:rPr>
                    <a:t>30 cm.</a:t>
                  </a:r>
                </a:p>
              </p:txBody>
            </p:sp>
          </p:grpSp>
          <p:sp>
            <p:nvSpPr>
              <p:cNvPr id="15377" name="Line 31"/>
              <p:cNvSpPr>
                <a:spLocks noChangeShapeType="1"/>
              </p:cNvSpPr>
              <p:nvPr/>
            </p:nvSpPr>
            <p:spPr bwMode="auto">
              <a:xfrm>
                <a:off x="2925" y="2523"/>
                <a:ext cx="17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5378" name="Text Box 32"/>
              <p:cNvSpPr txBox="1">
                <a:spLocks noChangeArrowheads="1"/>
              </p:cNvSpPr>
              <p:nvPr/>
            </p:nvSpPr>
            <p:spPr bwMode="auto">
              <a:xfrm>
                <a:off x="3470" y="2406"/>
                <a:ext cx="680" cy="2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600" b="1" i="1" dirty="0" smtClean="0">
                    <a:solidFill>
                      <a:srgbClr val="CC3300"/>
                    </a:solidFill>
                  </a:rPr>
                  <a:t>50 cm</a:t>
                </a:r>
                <a:r>
                  <a:rPr lang="es-ES" sz="1600" b="1" i="1" dirty="0">
                    <a:solidFill>
                      <a:srgbClr val="CC3300"/>
                    </a:solidFill>
                  </a:rPr>
                  <a:t>.</a:t>
                </a:r>
              </a:p>
            </p:txBody>
          </p:sp>
        </p:grpSp>
        <p:sp>
          <p:nvSpPr>
            <p:cNvPr id="15375" name="Text Box 34"/>
            <p:cNvSpPr txBox="1">
              <a:spLocks noChangeArrowheads="1"/>
            </p:cNvSpPr>
            <p:nvPr/>
          </p:nvSpPr>
          <p:spPr bwMode="auto">
            <a:xfrm>
              <a:off x="3651" y="2972"/>
              <a:ext cx="4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>
                  <a:solidFill>
                    <a:srgbClr val="CC3300"/>
                  </a:solidFill>
                </a:rPr>
                <a:t>d</a:t>
              </a:r>
            </a:p>
          </p:txBody>
        </p:sp>
      </p:grpSp>
      <p:pic>
        <p:nvPicPr>
          <p:cNvPr id="15388" name="Picture 2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738" y="2564904"/>
            <a:ext cx="60007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4" grpId="0" animBg="1"/>
      <p:bldP spid="86025" grpId="0"/>
      <p:bldP spid="86026" grpId="0" animBg="1"/>
      <p:bldP spid="86027" grpId="0" animBg="1"/>
      <p:bldP spid="143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 rot="-5400000">
            <a:off x="36512" y="-36512"/>
            <a:ext cx="2735263" cy="2808288"/>
          </a:xfrm>
          <a:prstGeom prst="flowChartDelay">
            <a:avLst/>
          </a:prstGeom>
          <a:solidFill>
            <a:srgbClr val="FAC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708275"/>
            <a:ext cx="2808288" cy="4149725"/>
          </a:xfrm>
          <a:prstGeom prst="rect">
            <a:avLst/>
          </a:prstGeom>
          <a:solidFill>
            <a:srgbClr val="FAC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358775" y="476250"/>
            <a:ext cx="2087563" cy="20891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995738" y="333375"/>
            <a:ext cx="4319587" cy="720725"/>
            <a:chOff x="2699" y="572"/>
            <a:chExt cx="2721" cy="454"/>
          </a:xfrm>
        </p:grpSpPr>
        <p:sp>
          <p:nvSpPr>
            <p:cNvPr id="12313" name="AutoShape 7"/>
            <p:cNvSpPr>
              <a:spLocks noChangeArrowheads="1"/>
            </p:cNvSpPr>
            <p:nvPr/>
          </p:nvSpPr>
          <p:spPr bwMode="auto">
            <a:xfrm>
              <a:off x="3198" y="572"/>
              <a:ext cx="2222" cy="454"/>
            </a:xfrm>
            <a:prstGeom prst="flowChartAlternateProcess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2314" name="AutoShape 8"/>
            <p:cNvSpPr>
              <a:spLocks noChangeArrowheads="1"/>
            </p:cNvSpPr>
            <p:nvPr/>
          </p:nvSpPr>
          <p:spPr bwMode="auto">
            <a:xfrm rot="10800000">
              <a:off x="2699" y="572"/>
              <a:ext cx="544" cy="454"/>
            </a:xfrm>
            <a:prstGeom prst="flowChartDelay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CO"/>
            </a:p>
          </p:txBody>
        </p:sp>
      </p:grpSp>
      <p:sp>
        <p:nvSpPr>
          <p:cNvPr id="81929" name="Oval 9"/>
          <p:cNvSpPr>
            <a:spLocks noChangeArrowheads="1"/>
          </p:cNvSpPr>
          <p:nvPr/>
        </p:nvSpPr>
        <p:spPr bwMode="auto">
          <a:xfrm>
            <a:off x="4211638" y="477838"/>
            <a:ext cx="431800" cy="431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4716463" y="401638"/>
            <a:ext cx="3384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3200" b="1" dirty="0">
                <a:solidFill>
                  <a:schemeClr val="bg1"/>
                </a:solidFill>
                <a:latin typeface="Comic Sans MS" pitchFamily="66" charset="0"/>
              </a:rPr>
              <a:t>EJERCICIO  </a:t>
            </a:r>
            <a:r>
              <a:rPr lang="es-ES_tradnl" sz="3200" b="1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endParaRPr lang="es-ES_tradnl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2987675" y="3500438"/>
            <a:ext cx="612082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s-ES_tradnl" sz="2400" b="1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81934" name="Oval 14"/>
          <p:cNvSpPr>
            <a:spLocks noChangeArrowheads="1"/>
          </p:cNvSpPr>
          <p:nvPr/>
        </p:nvSpPr>
        <p:spPr bwMode="auto">
          <a:xfrm flipV="1">
            <a:off x="2987675" y="1484313"/>
            <a:ext cx="4752975" cy="71437"/>
          </a:xfrm>
          <a:prstGeom prst="ellipse">
            <a:avLst/>
          </a:prstGeom>
          <a:solidFill>
            <a:srgbClr val="333399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1935" name="Oval 15"/>
          <p:cNvSpPr>
            <a:spLocks noChangeArrowheads="1"/>
          </p:cNvSpPr>
          <p:nvPr/>
        </p:nvSpPr>
        <p:spPr bwMode="auto">
          <a:xfrm flipV="1">
            <a:off x="3492500" y="6742113"/>
            <a:ext cx="4752975" cy="71437"/>
          </a:xfrm>
          <a:prstGeom prst="ellipse">
            <a:avLst/>
          </a:prstGeom>
          <a:solidFill>
            <a:srgbClr val="333399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2299" name="Text Box 18"/>
          <p:cNvSpPr txBox="1">
            <a:spLocks noChangeArrowheads="1"/>
          </p:cNvSpPr>
          <p:nvPr/>
        </p:nvSpPr>
        <p:spPr bwMode="auto">
          <a:xfrm>
            <a:off x="3059113" y="3573463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.</a:t>
            </a:r>
          </a:p>
        </p:txBody>
      </p:sp>
      <p:pic>
        <p:nvPicPr>
          <p:cNvPr id="81950" name="Picture 30" descr="j04090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3100"/>
            <a:ext cx="2808288" cy="272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2" name="Picture 32" descr="j019527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808038"/>
            <a:ext cx="178752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8" name="Text Box 33"/>
          <p:cNvSpPr txBox="1">
            <a:spLocks noChangeArrowheads="1"/>
          </p:cNvSpPr>
          <p:nvPr/>
        </p:nvSpPr>
        <p:spPr bwMode="auto">
          <a:xfrm>
            <a:off x="2880296" y="1916113"/>
            <a:ext cx="6084192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just"/>
            <a:r>
              <a:rPr lang="es-ES" sz="2100" dirty="0" smtClean="0"/>
              <a:t>En </a:t>
            </a:r>
            <a:r>
              <a:rPr lang="es-ES" sz="2100" dirty="0"/>
              <a:t>un triángulo rectángulo un cateto mide 8 </a:t>
            </a:r>
            <a:r>
              <a:rPr lang="es-ES" sz="2100" dirty="0" smtClean="0"/>
              <a:t>cm. </a:t>
            </a:r>
          </a:p>
          <a:p>
            <a:pPr lvl="0" algn="just"/>
            <a:r>
              <a:rPr lang="es-ES" sz="2100" dirty="0" smtClean="0"/>
              <a:t>la medida de la hipotenusa excede en 4 cm. a la</a:t>
            </a:r>
          </a:p>
          <a:p>
            <a:pPr lvl="0" algn="just"/>
            <a:r>
              <a:rPr lang="es-ES" sz="2100" dirty="0" smtClean="0"/>
              <a:t>medida </a:t>
            </a:r>
            <a:r>
              <a:rPr lang="es-ES" sz="2100" dirty="0"/>
              <a:t>del otro cateto ¿Cuál es el valor de la </a:t>
            </a:r>
            <a:endParaRPr lang="es-ES" sz="2100" dirty="0" smtClean="0"/>
          </a:p>
          <a:p>
            <a:pPr lvl="0" algn="just"/>
            <a:r>
              <a:rPr lang="es-ES" sz="2100" dirty="0" smtClean="0"/>
              <a:t>hipotenusa</a:t>
            </a:r>
            <a:r>
              <a:rPr lang="es-ES" sz="2100" dirty="0"/>
              <a:t>?</a:t>
            </a:r>
            <a:endParaRPr lang="es-CO" sz="2100" dirty="0"/>
          </a:p>
          <a:p>
            <a:r>
              <a:rPr lang="es-ES" dirty="0"/>
              <a:t> </a:t>
            </a:r>
            <a:endParaRPr lang="es-CO" dirty="0"/>
          </a:p>
          <a:p>
            <a:r>
              <a:rPr lang="es-ES" dirty="0"/>
              <a:t> </a:t>
            </a:r>
            <a:endParaRPr lang="es-CO" dirty="0"/>
          </a:p>
          <a:p>
            <a:pPr eaLnBrk="1" hangingPunct="1">
              <a:spcBef>
                <a:spcPct val="50000"/>
              </a:spcBef>
            </a:pPr>
            <a:endParaRPr lang="es-ES" sz="2400" dirty="0"/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3779838" y="4149080"/>
            <a:ext cx="3887787" cy="1944216"/>
            <a:chOff x="2381" y="2110"/>
            <a:chExt cx="2449" cy="1093"/>
          </a:xfrm>
        </p:grpSpPr>
        <p:grpSp>
          <p:nvGrpSpPr>
            <p:cNvPr id="12304" name="Group 39"/>
            <p:cNvGrpSpPr>
              <a:grpSpLocks/>
            </p:cNvGrpSpPr>
            <p:nvPr/>
          </p:nvGrpSpPr>
          <p:grpSpPr bwMode="auto">
            <a:xfrm>
              <a:off x="2381" y="2110"/>
              <a:ext cx="2449" cy="1093"/>
              <a:chOff x="2381" y="1661"/>
              <a:chExt cx="2449" cy="1093"/>
            </a:xfrm>
          </p:grpSpPr>
          <p:grpSp>
            <p:nvGrpSpPr>
              <p:cNvPr id="12308" name="Group 37"/>
              <p:cNvGrpSpPr>
                <a:grpSpLocks/>
              </p:cNvGrpSpPr>
              <p:nvPr/>
            </p:nvGrpSpPr>
            <p:grpSpPr bwMode="auto">
              <a:xfrm>
                <a:off x="2381" y="1661"/>
                <a:ext cx="2449" cy="1093"/>
                <a:chOff x="2381" y="1661"/>
                <a:chExt cx="2449" cy="1093"/>
              </a:xfrm>
            </p:grpSpPr>
            <p:sp>
              <p:nvSpPr>
                <p:cNvPr id="12310" name="AutoShape 34"/>
                <p:cNvSpPr>
                  <a:spLocks noChangeArrowheads="1"/>
                </p:cNvSpPr>
                <p:nvPr/>
              </p:nvSpPr>
              <p:spPr bwMode="auto">
                <a:xfrm>
                  <a:off x="3151" y="1661"/>
                  <a:ext cx="1679" cy="817"/>
                </a:xfrm>
                <a:prstGeom prst="rtTriangl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1231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381" y="1979"/>
                  <a:ext cx="7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" b="1" i="1" dirty="0">
                      <a:solidFill>
                        <a:srgbClr val="CC3300"/>
                      </a:solidFill>
                    </a:rPr>
                    <a:t>a = </a:t>
                  </a:r>
                  <a:r>
                    <a:rPr lang="es-ES" b="1" i="1" dirty="0" smtClean="0">
                      <a:solidFill>
                        <a:srgbClr val="CC3300"/>
                      </a:solidFill>
                    </a:rPr>
                    <a:t>8 </a:t>
                  </a:r>
                  <a:r>
                    <a:rPr lang="es-ES" b="1" i="1" dirty="0">
                      <a:solidFill>
                        <a:srgbClr val="CC3300"/>
                      </a:solidFill>
                    </a:rPr>
                    <a:t>cm</a:t>
                  </a:r>
                </a:p>
              </p:txBody>
            </p:sp>
            <p:sp>
              <p:nvSpPr>
                <p:cNvPr id="1231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560" y="2523"/>
                  <a:ext cx="90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" b="1" i="1" dirty="0">
                      <a:solidFill>
                        <a:srgbClr val="CC3300"/>
                      </a:solidFill>
                    </a:rPr>
                    <a:t>b = </a:t>
                  </a:r>
                  <a:r>
                    <a:rPr lang="es-ES" b="1" i="1" dirty="0" smtClean="0">
                      <a:solidFill>
                        <a:srgbClr val="CC3300"/>
                      </a:solidFill>
                    </a:rPr>
                    <a:t>b</a:t>
                  </a:r>
                  <a:endParaRPr lang="es-ES" b="1" i="1" dirty="0">
                    <a:solidFill>
                      <a:srgbClr val="CC3300"/>
                    </a:solidFill>
                  </a:endParaRPr>
                </a:p>
              </p:txBody>
            </p:sp>
          </p:grpSp>
          <p:sp>
            <p:nvSpPr>
              <p:cNvPr id="12309" name="Text Box 38"/>
              <p:cNvSpPr txBox="1">
                <a:spLocks noChangeArrowheads="1"/>
              </p:cNvSpPr>
              <p:nvPr/>
            </p:nvSpPr>
            <p:spPr bwMode="auto">
              <a:xfrm rot="1800000">
                <a:off x="3742" y="1895"/>
                <a:ext cx="77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b="1" i="1" dirty="0">
                    <a:solidFill>
                      <a:srgbClr val="CC3300"/>
                    </a:solidFill>
                  </a:rPr>
                  <a:t>c = </a:t>
                </a:r>
                <a:r>
                  <a:rPr lang="es-ES" b="1" i="1" dirty="0" smtClean="0">
                    <a:solidFill>
                      <a:srgbClr val="CC3300"/>
                    </a:solidFill>
                  </a:rPr>
                  <a:t>b+4</a:t>
                </a:r>
                <a:endParaRPr lang="es-ES" b="1" i="1" dirty="0">
                  <a:solidFill>
                    <a:srgbClr val="CC3300"/>
                  </a:solidFill>
                </a:endParaRPr>
              </a:p>
            </p:txBody>
          </p:sp>
        </p:grpSp>
        <p:grpSp>
          <p:nvGrpSpPr>
            <p:cNvPr id="12305" name="Group 42"/>
            <p:cNvGrpSpPr>
              <a:grpSpLocks/>
            </p:cNvGrpSpPr>
            <p:nvPr/>
          </p:nvGrpSpPr>
          <p:grpSpPr bwMode="auto">
            <a:xfrm>
              <a:off x="3141" y="2750"/>
              <a:ext cx="193" cy="181"/>
              <a:chOff x="2290" y="3657"/>
              <a:chExt cx="193" cy="181"/>
            </a:xfrm>
          </p:grpSpPr>
          <p:sp>
            <p:nvSpPr>
              <p:cNvPr id="12306" name="Line 40"/>
              <p:cNvSpPr>
                <a:spLocks noChangeShapeType="1"/>
              </p:cNvSpPr>
              <p:nvPr/>
            </p:nvSpPr>
            <p:spPr bwMode="auto">
              <a:xfrm>
                <a:off x="2290" y="3657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2307" name="Line 41"/>
              <p:cNvSpPr>
                <a:spLocks noChangeShapeType="1"/>
              </p:cNvSpPr>
              <p:nvPr/>
            </p:nvSpPr>
            <p:spPr bwMode="auto">
              <a:xfrm>
                <a:off x="2483" y="3657"/>
                <a:ext cx="0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  <p:pic>
        <p:nvPicPr>
          <p:cNvPr id="12320" name="Picture 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356992"/>
            <a:ext cx="61912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1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9" grpId="0" animBg="1"/>
      <p:bldP spid="81930" grpId="0"/>
      <p:bldP spid="81934" grpId="0" animBg="1"/>
      <p:bldP spid="81935" grpId="0" animBg="1"/>
      <p:bldP spid="112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 rot="-5400000">
            <a:off x="36512" y="-36512"/>
            <a:ext cx="2735263" cy="2808288"/>
          </a:xfrm>
          <a:prstGeom prst="flowChartDelay">
            <a:avLst/>
          </a:prstGeom>
          <a:solidFill>
            <a:srgbClr val="FAC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708275"/>
            <a:ext cx="2808288" cy="4149725"/>
          </a:xfrm>
          <a:prstGeom prst="rect">
            <a:avLst/>
          </a:prstGeom>
          <a:solidFill>
            <a:srgbClr val="FAC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358775" y="476250"/>
            <a:ext cx="2087563" cy="20891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995738" y="117475"/>
            <a:ext cx="4319587" cy="720725"/>
            <a:chOff x="2699" y="572"/>
            <a:chExt cx="2721" cy="454"/>
          </a:xfrm>
        </p:grpSpPr>
        <p:sp>
          <p:nvSpPr>
            <p:cNvPr id="13331" name="AutoShape 10"/>
            <p:cNvSpPr>
              <a:spLocks noChangeArrowheads="1"/>
            </p:cNvSpPr>
            <p:nvPr/>
          </p:nvSpPr>
          <p:spPr bwMode="auto">
            <a:xfrm>
              <a:off x="3198" y="572"/>
              <a:ext cx="2222" cy="454"/>
            </a:xfrm>
            <a:prstGeom prst="flowChartAlternateProcess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3332" name="AutoShape 11"/>
            <p:cNvSpPr>
              <a:spLocks noChangeArrowheads="1"/>
            </p:cNvSpPr>
            <p:nvPr/>
          </p:nvSpPr>
          <p:spPr bwMode="auto">
            <a:xfrm rot="10800000">
              <a:off x="2699" y="572"/>
              <a:ext cx="544" cy="454"/>
            </a:xfrm>
            <a:prstGeom prst="flowChartDelay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CO"/>
            </a:p>
          </p:txBody>
        </p:sp>
      </p:grpSp>
      <p:sp>
        <p:nvSpPr>
          <p:cNvPr id="64524" name="Oval 12"/>
          <p:cNvSpPr>
            <a:spLocks noChangeArrowheads="1"/>
          </p:cNvSpPr>
          <p:nvPr/>
        </p:nvSpPr>
        <p:spPr bwMode="auto">
          <a:xfrm>
            <a:off x="4211638" y="261938"/>
            <a:ext cx="431800" cy="431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4536" name="Oval 24"/>
          <p:cNvSpPr>
            <a:spLocks noChangeArrowheads="1"/>
          </p:cNvSpPr>
          <p:nvPr/>
        </p:nvSpPr>
        <p:spPr bwMode="auto">
          <a:xfrm flipV="1">
            <a:off x="4535488" y="1054100"/>
            <a:ext cx="3276600" cy="71438"/>
          </a:xfrm>
          <a:prstGeom prst="ellipse">
            <a:avLst/>
          </a:prstGeom>
          <a:solidFill>
            <a:srgbClr val="333399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4541" name="Oval 29"/>
          <p:cNvSpPr>
            <a:spLocks noChangeArrowheads="1"/>
          </p:cNvSpPr>
          <p:nvPr/>
        </p:nvSpPr>
        <p:spPr bwMode="auto">
          <a:xfrm flipV="1">
            <a:off x="3492500" y="6597650"/>
            <a:ext cx="4752975" cy="71438"/>
          </a:xfrm>
          <a:prstGeom prst="ellipse">
            <a:avLst/>
          </a:prstGeom>
          <a:solidFill>
            <a:srgbClr val="333399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3321" name="Text Box 38"/>
          <p:cNvSpPr txBox="1">
            <a:spLocks noChangeArrowheads="1"/>
          </p:cNvSpPr>
          <p:nvPr/>
        </p:nvSpPr>
        <p:spPr bwMode="auto">
          <a:xfrm>
            <a:off x="4643438" y="185738"/>
            <a:ext cx="3384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3200" b="1" dirty="0">
                <a:solidFill>
                  <a:schemeClr val="bg1"/>
                </a:solidFill>
                <a:latin typeface="Comic Sans MS" pitchFamily="66" charset="0"/>
              </a:rPr>
              <a:t>EJERCICIO </a:t>
            </a:r>
            <a:r>
              <a:rPr lang="es-ES_tradnl" sz="3200" b="1" dirty="0" smtClean="0">
                <a:solidFill>
                  <a:schemeClr val="bg1"/>
                </a:solidFill>
                <a:latin typeface="Comic Sans MS" pitchFamily="66" charset="0"/>
              </a:rPr>
              <a:t>3</a:t>
            </a:r>
            <a:endParaRPr lang="es-ES_tradnl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64556" name="Picture 44" descr="j02333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4651375"/>
            <a:ext cx="2814637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59" name="Picture 47" descr="j025066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2100263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0" name="Text Box 51"/>
          <p:cNvSpPr txBox="1">
            <a:spLocks noChangeArrowheads="1"/>
          </p:cNvSpPr>
          <p:nvPr/>
        </p:nvSpPr>
        <p:spPr bwMode="auto">
          <a:xfrm>
            <a:off x="2987824" y="1539949"/>
            <a:ext cx="601141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just"/>
            <a:r>
              <a:rPr lang="es-MX" sz="2100" dirty="0"/>
              <a:t>Cuál es la medida del cateto de mayor longitud de un triángulo rectángulo si la hipotenusa mide 10 cm y la medida del otro cateto excede en 2 cm a la medida del cateto menor?</a:t>
            </a:r>
            <a:endParaRPr lang="es-CO" sz="2100" dirty="0"/>
          </a:p>
        </p:txBody>
      </p: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3924300" y="3925217"/>
            <a:ext cx="4751388" cy="2024063"/>
            <a:chOff x="2472" y="1974"/>
            <a:chExt cx="2993" cy="1275"/>
          </a:xfrm>
        </p:grpSpPr>
        <p:grpSp>
          <p:nvGrpSpPr>
            <p:cNvPr id="13326" name="Group 55"/>
            <p:cNvGrpSpPr>
              <a:grpSpLocks/>
            </p:cNvGrpSpPr>
            <p:nvPr/>
          </p:nvGrpSpPr>
          <p:grpSpPr bwMode="auto">
            <a:xfrm>
              <a:off x="2472" y="1974"/>
              <a:ext cx="2313" cy="1275"/>
              <a:chOff x="2472" y="1974"/>
              <a:chExt cx="2313" cy="1275"/>
            </a:xfrm>
          </p:grpSpPr>
          <p:sp>
            <p:nvSpPr>
              <p:cNvPr id="13328" name="AutoShape 52"/>
              <p:cNvSpPr>
                <a:spLocks noChangeArrowheads="1"/>
              </p:cNvSpPr>
              <p:nvPr/>
            </p:nvSpPr>
            <p:spPr bwMode="auto">
              <a:xfrm rot="10800000">
                <a:off x="2472" y="2251"/>
                <a:ext cx="2313" cy="998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s-CO">
                  <a:solidFill>
                    <a:srgbClr val="CC3300"/>
                  </a:solidFill>
                </a:endParaRPr>
              </a:p>
            </p:txBody>
          </p:sp>
          <p:sp>
            <p:nvSpPr>
              <p:cNvPr id="13329" name="Text Box 53"/>
              <p:cNvSpPr txBox="1">
                <a:spLocks noChangeArrowheads="1"/>
              </p:cNvSpPr>
              <p:nvPr/>
            </p:nvSpPr>
            <p:spPr bwMode="auto">
              <a:xfrm>
                <a:off x="3198" y="1974"/>
                <a:ext cx="117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b="1" i="1" dirty="0" smtClean="0">
                    <a:solidFill>
                      <a:srgbClr val="CC3300"/>
                    </a:solidFill>
                  </a:rPr>
                  <a:t>b </a:t>
                </a:r>
                <a:r>
                  <a:rPr lang="es-ES" b="1" i="1" dirty="0">
                    <a:solidFill>
                      <a:srgbClr val="CC3300"/>
                    </a:solidFill>
                  </a:rPr>
                  <a:t>= </a:t>
                </a:r>
                <a:r>
                  <a:rPr lang="es-ES" b="1" i="1" dirty="0" smtClean="0">
                    <a:solidFill>
                      <a:srgbClr val="CC3300"/>
                    </a:solidFill>
                  </a:rPr>
                  <a:t>a+2</a:t>
                </a:r>
                <a:endParaRPr lang="es-ES" b="1" i="1" dirty="0">
                  <a:solidFill>
                    <a:srgbClr val="CC3300"/>
                  </a:solidFill>
                </a:endParaRPr>
              </a:p>
            </p:txBody>
          </p:sp>
          <p:sp>
            <p:nvSpPr>
              <p:cNvPr id="13330" name="Text Box 54"/>
              <p:cNvSpPr txBox="1">
                <a:spLocks noChangeArrowheads="1"/>
              </p:cNvSpPr>
              <p:nvPr/>
            </p:nvSpPr>
            <p:spPr bwMode="auto">
              <a:xfrm rot="1357917">
                <a:off x="3087" y="2740"/>
                <a:ext cx="99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b="1" i="1" dirty="0">
                    <a:solidFill>
                      <a:srgbClr val="CC3300"/>
                    </a:solidFill>
                  </a:rPr>
                  <a:t>c = </a:t>
                </a:r>
                <a:r>
                  <a:rPr lang="es-ES" b="1" i="1" dirty="0" smtClean="0">
                    <a:solidFill>
                      <a:srgbClr val="CC3300"/>
                    </a:solidFill>
                  </a:rPr>
                  <a:t>10 </a:t>
                </a:r>
                <a:r>
                  <a:rPr lang="es-ES" b="1" i="1" dirty="0">
                    <a:solidFill>
                      <a:srgbClr val="CC3300"/>
                    </a:solidFill>
                  </a:rPr>
                  <a:t>cm</a:t>
                </a:r>
              </a:p>
            </p:txBody>
          </p:sp>
        </p:grpSp>
        <p:sp>
          <p:nvSpPr>
            <p:cNvPr id="13327" name="Text Box 56"/>
            <p:cNvSpPr txBox="1">
              <a:spLocks noChangeArrowheads="1"/>
            </p:cNvSpPr>
            <p:nvPr/>
          </p:nvSpPr>
          <p:spPr bwMode="auto">
            <a:xfrm>
              <a:off x="4830" y="2568"/>
              <a:ext cx="6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 dirty="0" smtClean="0">
                  <a:solidFill>
                    <a:srgbClr val="CC3300"/>
                  </a:solidFill>
                </a:rPr>
                <a:t>a </a:t>
              </a:r>
              <a:r>
                <a:rPr lang="es-ES" b="1" i="1" dirty="0">
                  <a:solidFill>
                    <a:srgbClr val="CC3300"/>
                  </a:solidFill>
                </a:rPr>
                <a:t>= </a:t>
              </a:r>
              <a:r>
                <a:rPr lang="es-ES" b="1" i="1" dirty="0" smtClean="0">
                  <a:solidFill>
                    <a:srgbClr val="CC3300"/>
                  </a:solidFill>
                </a:rPr>
                <a:t>a</a:t>
              </a:r>
              <a:endParaRPr lang="es-ES" b="1" i="1" dirty="0">
                <a:solidFill>
                  <a:srgbClr val="CC3300"/>
                </a:solidFill>
              </a:endParaRPr>
            </a:p>
          </p:txBody>
        </p:sp>
      </p:grpSp>
      <p:pic>
        <p:nvPicPr>
          <p:cNvPr id="13335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84984"/>
            <a:ext cx="5867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4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4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4" grpId="0" animBg="1"/>
      <p:bldP spid="64536" grpId="0" animBg="1"/>
      <p:bldP spid="64541" grpId="0" animBg="1"/>
      <p:bldP spid="123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 rot="-5400000">
            <a:off x="36512" y="-36512"/>
            <a:ext cx="2735263" cy="2808288"/>
          </a:xfrm>
          <a:prstGeom prst="flowChartDelay">
            <a:avLst/>
          </a:prstGeom>
          <a:solidFill>
            <a:srgbClr val="FAC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708275"/>
            <a:ext cx="2808288" cy="4149725"/>
          </a:xfrm>
          <a:prstGeom prst="rect">
            <a:avLst/>
          </a:prstGeom>
          <a:solidFill>
            <a:srgbClr val="FAC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358775" y="476250"/>
            <a:ext cx="2087563" cy="20891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995738" y="117475"/>
            <a:ext cx="4319587" cy="720725"/>
            <a:chOff x="2699" y="572"/>
            <a:chExt cx="2721" cy="454"/>
          </a:xfrm>
        </p:grpSpPr>
        <p:sp>
          <p:nvSpPr>
            <p:cNvPr id="14358" name="AutoShape 6"/>
            <p:cNvSpPr>
              <a:spLocks noChangeArrowheads="1"/>
            </p:cNvSpPr>
            <p:nvPr/>
          </p:nvSpPr>
          <p:spPr bwMode="auto">
            <a:xfrm>
              <a:off x="3198" y="572"/>
              <a:ext cx="2222" cy="454"/>
            </a:xfrm>
            <a:prstGeom prst="flowChartAlternateProcess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4359" name="AutoShape 7"/>
            <p:cNvSpPr>
              <a:spLocks noChangeArrowheads="1"/>
            </p:cNvSpPr>
            <p:nvPr/>
          </p:nvSpPr>
          <p:spPr bwMode="auto">
            <a:xfrm rot="10800000">
              <a:off x="2699" y="572"/>
              <a:ext cx="544" cy="454"/>
            </a:xfrm>
            <a:prstGeom prst="flowChartDelay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CO"/>
            </a:p>
          </p:txBody>
        </p:sp>
      </p:grpSp>
      <p:sp>
        <p:nvSpPr>
          <p:cNvPr id="82952" name="Oval 8"/>
          <p:cNvSpPr>
            <a:spLocks noChangeArrowheads="1"/>
          </p:cNvSpPr>
          <p:nvPr/>
        </p:nvSpPr>
        <p:spPr bwMode="auto">
          <a:xfrm>
            <a:off x="4211638" y="261938"/>
            <a:ext cx="431800" cy="431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4730750" y="188913"/>
            <a:ext cx="3384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3200" b="1" dirty="0">
                <a:solidFill>
                  <a:schemeClr val="bg1"/>
                </a:solidFill>
                <a:latin typeface="Comic Sans MS" pitchFamily="66" charset="0"/>
              </a:rPr>
              <a:t>EJERCICIO  </a:t>
            </a:r>
            <a:r>
              <a:rPr lang="es-ES_tradnl" sz="3200" b="1" dirty="0" smtClean="0">
                <a:solidFill>
                  <a:schemeClr val="bg1"/>
                </a:solidFill>
                <a:latin typeface="Comic Sans MS" pitchFamily="66" charset="0"/>
              </a:rPr>
              <a:t>4</a:t>
            </a:r>
            <a:endParaRPr lang="es-ES_tradnl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2955" name="Oval 11"/>
          <p:cNvSpPr>
            <a:spLocks noChangeArrowheads="1"/>
          </p:cNvSpPr>
          <p:nvPr/>
        </p:nvSpPr>
        <p:spPr bwMode="auto">
          <a:xfrm flipV="1">
            <a:off x="4535488" y="1054100"/>
            <a:ext cx="3276600" cy="71438"/>
          </a:xfrm>
          <a:prstGeom prst="ellipse">
            <a:avLst/>
          </a:prstGeom>
          <a:solidFill>
            <a:srgbClr val="333399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2956" name="Oval 12"/>
          <p:cNvSpPr>
            <a:spLocks noChangeArrowheads="1"/>
          </p:cNvSpPr>
          <p:nvPr/>
        </p:nvSpPr>
        <p:spPr bwMode="auto">
          <a:xfrm flipV="1">
            <a:off x="3492500" y="6597650"/>
            <a:ext cx="4752975" cy="71438"/>
          </a:xfrm>
          <a:prstGeom prst="ellipse">
            <a:avLst/>
          </a:prstGeom>
          <a:solidFill>
            <a:srgbClr val="333399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pic>
        <p:nvPicPr>
          <p:cNvPr id="82979" name="Picture 35" descr="j04089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3088"/>
            <a:ext cx="2808288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36" descr="j019527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779463"/>
            <a:ext cx="178752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4" name="Text Box 37"/>
          <p:cNvSpPr txBox="1">
            <a:spLocks noChangeArrowheads="1"/>
          </p:cNvSpPr>
          <p:nvPr/>
        </p:nvSpPr>
        <p:spPr bwMode="auto">
          <a:xfrm>
            <a:off x="2743200" y="1556792"/>
            <a:ext cx="64436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sz="2200" dirty="0"/>
              <a:t>Halla la altura de un triángulo isósceles cuyos Lados miden </a:t>
            </a:r>
            <a:r>
              <a:rPr lang="es-ES" sz="2200" b="1" i="1" dirty="0">
                <a:solidFill>
                  <a:srgbClr val="CC3300"/>
                </a:solidFill>
              </a:rPr>
              <a:t>c = </a:t>
            </a:r>
            <a:r>
              <a:rPr lang="es-ES" sz="2200" b="1" i="1" dirty="0" smtClean="0">
                <a:solidFill>
                  <a:srgbClr val="CC3300"/>
                </a:solidFill>
              </a:rPr>
              <a:t>6 </a:t>
            </a:r>
            <a:r>
              <a:rPr lang="es-ES" sz="2200" b="1" i="1" dirty="0">
                <a:solidFill>
                  <a:srgbClr val="CC3300"/>
                </a:solidFill>
              </a:rPr>
              <a:t>cm</a:t>
            </a:r>
            <a:r>
              <a:rPr lang="es-ES" sz="2200" dirty="0"/>
              <a:t>. y </a:t>
            </a:r>
            <a:r>
              <a:rPr lang="es-ES" sz="2200" b="1" i="1" dirty="0">
                <a:solidFill>
                  <a:srgbClr val="CC3300"/>
                </a:solidFill>
              </a:rPr>
              <a:t>a = b = 4 cm. </a:t>
            </a:r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3851275" y="3573016"/>
            <a:ext cx="3889375" cy="2527300"/>
            <a:chOff x="2426" y="2069"/>
            <a:chExt cx="2450" cy="1592"/>
          </a:xfrm>
        </p:grpSpPr>
        <p:grpSp>
          <p:nvGrpSpPr>
            <p:cNvPr id="14350" name="Group 44"/>
            <p:cNvGrpSpPr>
              <a:grpSpLocks/>
            </p:cNvGrpSpPr>
            <p:nvPr/>
          </p:nvGrpSpPr>
          <p:grpSpPr bwMode="auto">
            <a:xfrm>
              <a:off x="2426" y="2069"/>
              <a:ext cx="2450" cy="1592"/>
              <a:chOff x="2426" y="2069"/>
              <a:chExt cx="2450" cy="1592"/>
            </a:xfrm>
          </p:grpSpPr>
          <p:grpSp>
            <p:nvGrpSpPr>
              <p:cNvPr id="14352" name="Group 42"/>
              <p:cNvGrpSpPr>
                <a:grpSpLocks/>
              </p:cNvGrpSpPr>
              <p:nvPr/>
            </p:nvGrpSpPr>
            <p:grpSpPr bwMode="auto">
              <a:xfrm>
                <a:off x="2426" y="2069"/>
                <a:ext cx="2450" cy="1592"/>
                <a:chOff x="2426" y="2069"/>
                <a:chExt cx="2450" cy="1592"/>
              </a:xfrm>
            </p:grpSpPr>
            <p:sp>
              <p:nvSpPr>
                <p:cNvPr id="14354" name="AutoShape 38"/>
                <p:cNvSpPr>
                  <a:spLocks noChangeArrowheads="1"/>
                </p:cNvSpPr>
                <p:nvPr/>
              </p:nvSpPr>
              <p:spPr bwMode="auto">
                <a:xfrm>
                  <a:off x="2426" y="2115"/>
                  <a:ext cx="2449" cy="1315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1435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288" y="3430"/>
                  <a:ext cx="140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" b="1" i="1" dirty="0">
                      <a:solidFill>
                        <a:srgbClr val="CC3300"/>
                      </a:solidFill>
                    </a:rPr>
                    <a:t>c = </a:t>
                  </a:r>
                  <a:r>
                    <a:rPr lang="es-ES" b="1" i="1" dirty="0" smtClean="0">
                      <a:solidFill>
                        <a:srgbClr val="CC3300"/>
                      </a:solidFill>
                    </a:rPr>
                    <a:t>6 </a:t>
                  </a:r>
                  <a:r>
                    <a:rPr lang="es-ES" b="1" i="1" dirty="0">
                      <a:solidFill>
                        <a:srgbClr val="CC3300"/>
                      </a:solidFill>
                    </a:rPr>
                    <a:t>cm. </a:t>
                  </a:r>
                </a:p>
              </p:txBody>
            </p:sp>
            <p:sp>
              <p:nvSpPr>
                <p:cNvPr id="14356" name="Text Box 40"/>
                <p:cNvSpPr txBox="1">
                  <a:spLocks noChangeArrowheads="1"/>
                </p:cNvSpPr>
                <p:nvPr/>
              </p:nvSpPr>
              <p:spPr bwMode="auto">
                <a:xfrm rot="2645804">
                  <a:off x="4059" y="2700"/>
                  <a:ext cx="817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" b="1" i="1">
                      <a:solidFill>
                        <a:srgbClr val="CC3300"/>
                      </a:solidFill>
                    </a:rPr>
                    <a:t>b = 4 cm.</a:t>
                  </a:r>
                </a:p>
              </p:txBody>
            </p:sp>
            <p:sp>
              <p:nvSpPr>
                <p:cNvPr id="14357" name="Text Box 41"/>
                <p:cNvSpPr txBox="1">
                  <a:spLocks noChangeArrowheads="1"/>
                </p:cNvSpPr>
                <p:nvPr/>
              </p:nvSpPr>
              <p:spPr bwMode="auto">
                <a:xfrm rot="-2970219">
                  <a:off x="2447" y="2498"/>
                  <a:ext cx="1089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" b="1" i="1">
                      <a:solidFill>
                        <a:srgbClr val="CC3300"/>
                      </a:solidFill>
                    </a:rPr>
                    <a:t> a = 4 cm.</a:t>
                  </a:r>
                </a:p>
              </p:txBody>
            </p:sp>
          </p:grpSp>
          <p:sp>
            <p:nvSpPr>
              <p:cNvPr id="14353" name="Line 43"/>
              <p:cNvSpPr>
                <a:spLocks noChangeShapeType="1"/>
              </p:cNvSpPr>
              <p:nvPr/>
            </p:nvSpPr>
            <p:spPr bwMode="auto">
              <a:xfrm>
                <a:off x="3651" y="2115"/>
                <a:ext cx="0" cy="131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  <p:sp>
          <p:nvSpPr>
            <p:cNvPr id="14351" name="Text Box 45"/>
            <p:cNvSpPr txBox="1">
              <a:spLocks noChangeArrowheads="1"/>
            </p:cNvSpPr>
            <p:nvPr/>
          </p:nvSpPr>
          <p:spPr bwMode="auto">
            <a:xfrm>
              <a:off x="3652" y="2767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>
                  <a:solidFill>
                    <a:srgbClr val="CC3300"/>
                  </a:solidFill>
                </a:rPr>
                <a:t>h</a:t>
              </a:r>
            </a:p>
          </p:txBody>
        </p:sp>
      </p:grpSp>
      <p:pic>
        <p:nvPicPr>
          <p:cNvPr id="14362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255" y="2564904"/>
            <a:ext cx="59912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2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2" grpId="0" animBg="1"/>
      <p:bldP spid="82953" grpId="0"/>
      <p:bldP spid="82955" grpId="0" animBg="1"/>
      <p:bldP spid="82956" grpId="0" animBg="1"/>
      <p:bldP spid="133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2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b="1181"/>
          <a:stretch>
            <a:fillRect/>
          </a:stretch>
        </p:blipFill>
        <p:spPr bwMode="auto">
          <a:xfrm>
            <a:off x="3492500" y="6094413"/>
            <a:ext cx="6715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3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2" b="2744"/>
          <a:stretch>
            <a:fillRect/>
          </a:stretch>
        </p:blipFill>
        <p:spPr bwMode="auto">
          <a:xfrm>
            <a:off x="4284663" y="6094413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4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" b="1181"/>
          <a:stretch>
            <a:fillRect/>
          </a:stretch>
        </p:blipFill>
        <p:spPr bwMode="auto">
          <a:xfrm>
            <a:off x="5867400" y="6094413"/>
            <a:ext cx="658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5"/>
          <p:cNvPicPr>
            <a:picLocks noChangeAspect="1" noChangeArrowheads="1"/>
          </p:cNvPicPr>
          <p:nvPr/>
        </p:nvPicPr>
        <p:blipFill>
          <a:blip r:embed="rId6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" b="2744"/>
          <a:stretch>
            <a:fillRect/>
          </a:stretch>
        </p:blipFill>
        <p:spPr bwMode="auto">
          <a:xfrm>
            <a:off x="5076825" y="6094413"/>
            <a:ext cx="684213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0" y="6094413"/>
            <a:ext cx="9144000" cy="504825"/>
          </a:xfrm>
          <a:prstGeom prst="rect">
            <a:avLst/>
          </a:prstGeom>
          <a:solidFill>
            <a:srgbClr val="00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108" name="Text Box 8"/>
          <p:cNvSpPr txBox="1">
            <a:spLocks noChangeArrowheads="1"/>
          </p:cNvSpPr>
          <p:nvPr/>
        </p:nvSpPr>
        <p:spPr bwMode="auto">
          <a:xfrm>
            <a:off x="792163" y="6165850"/>
            <a:ext cx="377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000" b="1">
                <a:solidFill>
                  <a:schemeClr val="bg1"/>
                </a:solidFill>
                <a:latin typeface="Century Gothic" pitchFamily="34" charset="0"/>
              </a:rPr>
              <a:t>Matemáticas</a:t>
            </a:r>
          </a:p>
        </p:txBody>
      </p:sp>
      <p:sp>
        <p:nvSpPr>
          <p:cNvPr id="87049" name="AutoShape 9"/>
          <p:cNvSpPr>
            <a:spLocks noChangeArrowheads="1"/>
          </p:cNvSpPr>
          <p:nvPr/>
        </p:nvSpPr>
        <p:spPr bwMode="auto">
          <a:xfrm>
            <a:off x="0" y="95250"/>
            <a:ext cx="9144000" cy="59261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7051" name="Line 11"/>
          <p:cNvSpPr>
            <a:spLocks noChangeShapeType="1"/>
          </p:cNvSpPr>
          <p:nvPr/>
        </p:nvSpPr>
        <p:spPr bwMode="auto">
          <a:xfrm flipV="1">
            <a:off x="1187450" y="765175"/>
            <a:ext cx="6480175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87052" name="AutoShape 12"/>
          <p:cNvSpPr>
            <a:spLocks noChangeArrowheads="1"/>
          </p:cNvSpPr>
          <p:nvPr/>
        </p:nvSpPr>
        <p:spPr bwMode="auto">
          <a:xfrm>
            <a:off x="1979613" y="333375"/>
            <a:ext cx="4897437" cy="863600"/>
          </a:xfrm>
          <a:prstGeom prst="flowChartTerminator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1951038" y="203200"/>
            <a:ext cx="50371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3200" b="1" dirty="0"/>
              <a:t>RAZONES </a:t>
            </a:r>
            <a:r>
              <a:rPr lang="es-MX" sz="3200" b="1" dirty="0" smtClean="0"/>
              <a:t>TRIGONOMÉTRICAS</a:t>
            </a:r>
            <a:endParaRPr lang="es-MX" sz="3200" b="1" dirty="0"/>
          </a:p>
        </p:txBody>
      </p:sp>
      <p:sp>
        <p:nvSpPr>
          <p:cNvPr id="4113" name="Rectangle 14"/>
          <p:cNvSpPr>
            <a:spLocks noChangeArrowheads="1"/>
          </p:cNvSpPr>
          <p:nvPr/>
        </p:nvSpPr>
        <p:spPr bwMode="auto">
          <a:xfrm>
            <a:off x="3995738" y="7750175"/>
            <a:ext cx="1152525" cy="6477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pic>
        <p:nvPicPr>
          <p:cNvPr id="4114" name="Picture 15" descr="zip-Zip-02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594995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4116" name="Text Box 17"/>
          <p:cNvSpPr txBox="1">
            <a:spLocks noChangeArrowheads="1"/>
          </p:cNvSpPr>
          <p:nvPr/>
        </p:nvSpPr>
        <p:spPr bwMode="auto">
          <a:xfrm>
            <a:off x="3563938" y="5084763"/>
            <a:ext cx="2087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41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4118" name="Text Box 19"/>
          <p:cNvSpPr txBox="1">
            <a:spLocks noChangeArrowheads="1"/>
          </p:cNvSpPr>
          <p:nvPr/>
        </p:nvSpPr>
        <p:spPr bwMode="auto">
          <a:xfrm>
            <a:off x="3708400" y="50847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411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412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87069" name="Text Box 29"/>
          <p:cNvSpPr txBox="1">
            <a:spLocks noChangeArrowheads="1"/>
          </p:cNvSpPr>
          <p:nvPr/>
        </p:nvSpPr>
        <p:spPr bwMode="auto">
          <a:xfrm>
            <a:off x="395536" y="1556792"/>
            <a:ext cx="6337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000" dirty="0"/>
              <a:t>Sea </a:t>
            </a:r>
            <a:r>
              <a:rPr lang="es-ES" sz="2000" b="1" i="1" dirty="0">
                <a:solidFill>
                  <a:srgbClr val="CC3300"/>
                </a:solidFill>
              </a:rPr>
              <a:t>ABC</a:t>
            </a:r>
            <a:r>
              <a:rPr lang="es-ES" sz="2000" dirty="0"/>
              <a:t>, un triángulo rectángulo: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323850" y="2060575"/>
            <a:ext cx="3643313" cy="1958975"/>
            <a:chOff x="204" y="1334"/>
            <a:chExt cx="2295" cy="1234"/>
          </a:xfrm>
        </p:grpSpPr>
        <p:grpSp>
          <p:nvGrpSpPr>
            <p:cNvPr id="4131" name="Group 60"/>
            <p:cNvGrpSpPr>
              <a:grpSpLocks/>
            </p:cNvGrpSpPr>
            <p:nvPr/>
          </p:nvGrpSpPr>
          <p:grpSpPr bwMode="auto">
            <a:xfrm>
              <a:off x="204" y="1334"/>
              <a:ext cx="2295" cy="1234"/>
              <a:chOff x="204" y="1334"/>
              <a:chExt cx="2295" cy="1234"/>
            </a:xfrm>
          </p:grpSpPr>
          <p:grpSp>
            <p:nvGrpSpPr>
              <p:cNvPr id="4135" name="Group 58"/>
              <p:cNvGrpSpPr>
                <a:grpSpLocks/>
              </p:cNvGrpSpPr>
              <p:nvPr/>
            </p:nvGrpSpPr>
            <p:grpSpPr bwMode="auto">
              <a:xfrm>
                <a:off x="204" y="1334"/>
                <a:ext cx="2295" cy="1178"/>
                <a:chOff x="204" y="1334"/>
                <a:chExt cx="2295" cy="1178"/>
              </a:xfrm>
            </p:grpSpPr>
            <p:grpSp>
              <p:nvGrpSpPr>
                <p:cNvPr id="4137" name="Group 56"/>
                <p:cNvGrpSpPr>
                  <a:grpSpLocks/>
                </p:cNvGrpSpPr>
                <p:nvPr/>
              </p:nvGrpSpPr>
              <p:grpSpPr bwMode="auto">
                <a:xfrm>
                  <a:off x="204" y="1334"/>
                  <a:ext cx="1727" cy="1178"/>
                  <a:chOff x="204" y="1334"/>
                  <a:chExt cx="1727" cy="1178"/>
                </a:xfrm>
              </p:grpSpPr>
              <p:grpSp>
                <p:nvGrpSpPr>
                  <p:cNvPr id="413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204" y="1525"/>
                    <a:ext cx="1727" cy="987"/>
                    <a:chOff x="204" y="1887"/>
                    <a:chExt cx="1727" cy="987"/>
                  </a:xfrm>
                </p:grpSpPr>
                <p:grpSp>
                  <p:nvGrpSpPr>
                    <p:cNvPr id="4141" name="Group 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4" y="1887"/>
                      <a:ext cx="1727" cy="987"/>
                      <a:chOff x="204" y="1616"/>
                      <a:chExt cx="1727" cy="987"/>
                    </a:xfrm>
                  </p:grpSpPr>
                  <p:grpSp>
                    <p:nvGrpSpPr>
                      <p:cNvPr id="4143" name="Group 5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04" y="1616"/>
                        <a:ext cx="1727" cy="987"/>
                        <a:chOff x="204" y="1616"/>
                        <a:chExt cx="1727" cy="987"/>
                      </a:xfrm>
                    </p:grpSpPr>
                    <p:grpSp>
                      <p:nvGrpSpPr>
                        <p:cNvPr id="4145" name="Group 4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04" y="1616"/>
                          <a:ext cx="1727" cy="987"/>
                          <a:chOff x="411" y="1797"/>
                          <a:chExt cx="1727" cy="987"/>
                        </a:xfrm>
                      </p:grpSpPr>
                      <p:sp>
                        <p:nvSpPr>
                          <p:cNvPr id="4148" name="Text Box 41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201" y="2553"/>
                            <a:ext cx="318" cy="23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es-ES" b="1" i="1">
                                <a:solidFill>
                                  <a:srgbClr val="CC3300"/>
                                </a:solidFill>
                              </a:rPr>
                              <a:t>a</a:t>
                            </a:r>
                          </a:p>
                        </p:txBody>
                      </p:sp>
                      <p:sp>
                        <p:nvSpPr>
                          <p:cNvPr id="4149" name="AutoShape 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42" y="1797"/>
                            <a:ext cx="1496" cy="817"/>
                          </a:xfrm>
                          <a:prstGeom prst="rtTriangle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s-CO"/>
                          </a:p>
                        </p:txBody>
                      </p:sp>
                      <p:sp>
                        <p:nvSpPr>
                          <p:cNvPr id="4150" name="Text Box 44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11" y="2069"/>
                            <a:ext cx="363" cy="23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es-ES" b="1" i="1">
                                <a:solidFill>
                                  <a:srgbClr val="CC3300"/>
                                </a:solidFill>
                              </a:rPr>
                              <a:t>b</a:t>
                            </a:r>
                          </a:p>
                        </p:txBody>
                      </p:sp>
                      <p:sp>
                        <p:nvSpPr>
                          <p:cNvPr id="4151" name="Text Box 45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293" y="1933"/>
                            <a:ext cx="499" cy="23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es-ES" b="1" i="1">
                                <a:solidFill>
                                  <a:srgbClr val="CC3300"/>
                                </a:solidFill>
                              </a:rPr>
                              <a:t>c</a:t>
                            </a:r>
                          </a:p>
                        </p:txBody>
                      </p:sp>
                    </p:grpSp>
                    <p:sp>
                      <p:nvSpPr>
                        <p:cNvPr id="4146" name="Text Box 48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20" y="2224"/>
                          <a:ext cx="498" cy="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ct val="50000"/>
                            </a:spcBef>
                          </a:pPr>
                          <a:r>
                            <a:rPr lang="el-GR" sz="1600" b="1" i="1">
                              <a:solidFill>
                                <a:srgbClr val="0066FF"/>
                              </a:solidFill>
                              <a:cs typeface="Arial" charset="0"/>
                            </a:rPr>
                            <a:t>θ</a:t>
                          </a:r>
                        </a:p>
                      </p:txBody>
                    </p:sp>
                    <p:sp>
                      <p:nvSpPr>
                        <p:cNvPr id="4147" name="Freeform 4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93" y="2296"/>
                          <a:ext cx="99" cy="137"/>
                        </a:xfrm>
                        <a:custGeom>
                          <a:avLst/>
                          <a:gdLst>
                            <a:gd name="T0" fmla="*/ 53 w 99"/>
                            <a:gd name="T1" fmla="*/ 137 h 137"/>
                            <a:gd name="T2" fmla="*/ 8 w 99"/>
                            <a:gd name="T3" fmla="*/ 46 h 137"/>
                            <a:gd name="T4" fmla="*/ 99 w 99"/>
                            <a:gd name="T5" fmla="*/ 0 h 137"/>
                            <a:gd name="T6" fmla="*/ 0 60000 65536"/>
                            <a:gd name="T7" fmla="*/ 0 60000 65536"/>
                            <a:gd name="T8" fmla="*/ 0 60000 65536"/>
                            <a:gd name="T9" fmla="*/ 0 w 99"/>
                            <a:gd name="T10" fmla="*/ 0 h 137"/>
                            <a:gd name="T11" fmla="*/ 99 w 99"/>
                            <a:gd name="T12" fmla="*/ 137 h 137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99" h="137">
                              <a:moveTo>
                                <a:pt x="53" y="137"/>
                              </a:moveTo>
                              <a:cubicBezTo>
                                <a:pt x="26" y="103"/>
                                <a:pt x="0" y="69"/>
                                <a:pt x="8" y="46"/>
                              </a:cubicBezTo>
                              <a:cubicBezTo>
                                <a:pt x="16" y="23"/>
                                <a:pt x="84" y="8"/>
                                <a:pt x="99" y="0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s-CO"/>
                        </a:p>
                      </p:txBody>
                    </p:sp>
                  </p:grpSp>
                  <p:sp>
                    <p:nvSpPr>
                      <p:cNvPr id="4144" name="Freeform 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1" y="1688"/>
                        <a:ext cx="136" cy="99"/>
                      </a:xfrm>
                      <a:custGeom>
                        <a:avLst/>
                        <a:gdLst>
                          <a:gd name="T0" fmla="*/ 0 w 136"/>
                          <a:gd name="T1" fmla="*/ 46 h 99"/>
                          <a:gd name="T2" fmla="*/ 90 w 136"/>
                          <a:gd name="T3" fmla="*/ 91 h 99"/>
                          <a:gd name="T4" fmla="*/ 136 w 136"/>
                          <a:gd name="T5" fmla="*/ 0 h 99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99"/>
                          <a:gd name="T11" fmla="*/ 136 w 136"/>
                          <a:gd name="T12" fmla="*/ 99 h 99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99">
                            <a:moveTo>
                              <a:pt x="0" y="46"/>
                            </a:moveTo>
                            <a:cubicBezTo>
                              <a:pt x="33" y="72"/>
                              <a:pt x="67" y="99"/>
                              <a:pt x="90" y="91"/>
                            </a:cubicBezTo>
                            <a:cubicBezTo>
                              <a:pt x="113" y="83"/>
                              <a:pt x="124" y="41"/>
                              <a:pt x="136" y="0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s-CO"/>
                      </a:p>
                    </p:txBody>
                  </p:sp>
                </p:grpSp>
                <p:sp>
                  <p:nvSpPr>
                    <p:cNvPr id="4142" name="Text Box 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" y="1988"/>
                      <a:ext cx="680" cy="21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l-GR" sz="1600" b="1" i="1">
                          <a:solidFill>
                            <a:srgbClr val="0066FF"/>
                          </a:solidFill>
                          <a:cs typeface="Arial" charset="0"/>
                        </a:rPr>
                        <a:t>β</a:t>
                      </a:r>
                    </a:p>
                  </p:txBody>
                </p:sp>
              </p:grpSp>
              <p:sp>
                <p:nvSpPr>
                  <p:cNvPr id="4140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" y="1334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ES" b="1" i="1"/>
                      <a:t>A</a:t>
                    </a:r>
                  </a:p>
                </p:txBody>
              </p:sp>
            </p:grpSp>
            <p:sp>
              <p:nvSpPr>
                <p:cNvPr id="4138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909" y="2224"/>
                  <a:ext cx="59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" b="1" i="1"/>
                    <a:t>B</a:t>
                  </a:r>
                </a:p>
              </p:txBody>
            </p:sp>
          </p:grpSp>
          <p:sp>
            <p:nvSpPr>
              <p:cNvPr id="4136" name="Text Box 59"/>
              <p:cNvSpPr txBox="1">
                <a:spLocks noChangeArrowheads="1"/>
              </p:cNvSpPr>
              <p:nvPr/>
            </p:nvSpPr>
            <p:spPr bwMode="auto">
              <a:xfrm>
                <a:off x="249" y="2337"/>
                <a:ext cx="49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b="1" i="1"/>
                  <a:t>C</a:t>
                </a:r>
              </a:p>
            </p:txBody>
          </p:sp>
        </p:grpSp>
        <p:grpSp>
          <p:nvGrpSpPr>
            <p:cNvPr id="4132" name="Group 63"/>
            <p:cNvGrpSpPr>
              <a:grpSpLocks/>
            </p:cNvGrpSpPr>
            <p:nvPr/>
          </p:nvGrpSpPr>
          <p:grpSpPr bwMode="auto">
            <a:xfrm>
              <a:off x="440" y="2205"/>
              <a:ext cx="139" cy="136"/>
              <a:chOff x="1383" y="3249"/>
              <a:chExt cx="139" cy="136"/>
            </a:xfrm>
          </p:grpSpPr>
          <p:sp>
            <p:nvSpPr>
              <p:cNvPr id="4133" name="Line 61"/>
              <p:cNvSpPr>
                <a:spLocks noChangeShapeType="1"/>
              </p:cNvSpPr>
              <p:nvPr/>
            </p:nvSpPr>
            <p:spPr bwMode="auto">
              <a:xfrm>
                <a:off x="1383" y="3249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4134" name="Line 62"/>
              <p:cNvSpPr>
                <a:spLocks noChangeShapeType="1"/>
              </p:cNvSpPr>
              <p:nvPr/>
            </p:nvSpPr>
            <p:spPr bwMode="auto">
              <a:xfrm>
                <a:off x="1522" y="3249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  <p:grpSp>
        <p:nvGrpSpPr>
          <p:cNvPr id="11" name="Group 69"/>
          <p:cNvGrpSpPr>
            <a:grpSpLocks/>
          </p:cNvGrpSpPr>
          <p:nvPr/>
        </p:nvGrpSpPr>
        <p:grpSpPr bwMode="auto">
          <a:xfrm>
            <a:off x="3636963" y="2420938"/>
            <a:ext cx="5256212" cy="641350"/>
            <a:chOff x="2154" y="1525"/>
            <a:chExt cx="3311" cy="404"/>
          </a:xfrm>
        </p:grpSpPr>
        <p:sp>
          <p:nvSpPr>
            <p:cNvPr id="4130" name="Text Box 65"/>
            <p:cNvSpPr txBox="1">
              <a:spLocks noChangeArrowheads="1"/>
            </p:cNvSpPr>
            <p:nvPr/>
          </p:nvSpPr>
          <p:spPr bwMode="auto">
            <a:xfrm>
              <a:off x="2154" y="1525"/>
              <a:ext cx="331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dirty="0"/>
                <a:t>El lado      es el </a:t>
              </a:r>
              <a:r>
                <a:rPr lang="es-ES" b="1" dirty="0">
                  <a:solidFill>
                    <a:srgbClr val="CC3300"/>
                  </a:solidFill>
                </a:rPr>
                <a:t>cateto opuesto</a:t>
              </a:r>
              <a:r>
                <a:rPr lang="es-ES" b="1" dirty="0"/>
                <a:t> al ángulo </a:t>
              </a:r>
              <a:r>
                <a:rPr lang="el-GR" b="1" i="1" dirty="0">
                  <a:solidFill>
                    <a:srgbClr val="0066FF"/>
                  </a:solidFill>
                  <a:cs typeface="Arial" charset="0"/>
                </a:rPr>
                <a:t>θ</a:t>
              </a:r>
              <a:r>
                <a:rPr lang="es-ES" b="1" i="1" dirty="0">
                  <a:solidFill>
                    <a:srgbClr val="0066FF"/>
                  </a:solidFill>
                  <a:cs typeface="Arial" charset="0"/>
                </a:rPr>
                <a:t> </a:t>
              </a:r>
              <a:r>
                <a:rPr lang="es-ES" b="1" dirty="0">
                  <a:cs typeface="Arial" charset="0"/>
                </a:rPr>
                <a:t> y el </a:t>
              </a:r>
              <a:r>
                <a:rPr lang="es-ES" b="1" dirty="0">
                  <a:solidFill>
                    <a:srgbClr val="CC3300"/>
                  </a:solidFill>
                  <a:cs typeface="Arial" charset="0"/>
                </a:rPr>
                <a:t>cateto adyacente</a:t>
              </a:r>
              <a:r>
                <a:rPr lang="es-ES" b="1" dirty="0">
                  <a:cs typeface="Arial" charset="0"/>
                </a:rPr>
                <a:t> al ángulo </a:t>
              </a:r>
              <a:r>
                <a:rPr lang="el-GR" b="1" i="1" dirty="0">
                  <a:solidFill>
                    <a:srgbClr val="0066FF"/>
                  </a:solidFill>
                  <a:cs typeface="Arial" charset="0"/>
                </a:rPr>
                <a:t>β</a:t>
              </a:r>
            </a:p>
          </p:txBody>
        </p:sp>
        <p:graphicFrame>
          <p:nvGraphicFramePr>
            <p:cNvPr id="4101" name="Object 66"/>
            <p:cNvGraphicFramePr>
              <a:graphicFrameLocks noChangeAspect="1"/>
            </p:cNvGraphicFramePr>
            <p:nvPr/>
          </p:nvGraphicFramePr>
          <p:xfrm>
            <a:off x="2689" y="1552"/>
            <a:ext cx="209" cy="1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7" name="Ecuación" r:id="rId9" imgW="266400" imgH="215640" progId="Equation.3">
                    <p:embed/>
                  </p:oleObj>
                </mc:Choice>
                <mc:Fallback>
                  <p:oleObj name="Ecuación" r:id="rId9" imgW="266400" imgH="215640" progId="Equation.3">
                    <p:embed/>
                    <p:pic>
                      <p:nvPicPr>
                        <p:cNvPr id="0" name="Object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9" y="1552"/>
                          <a:ext cx="209" cy="1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3635375" y="3573463"/>
            <a:ext cx="5099050" cy="641350"/>
            <a:chOff x="2172" y="2251"/>
            <a:chExt cx="3085" cy="404"/>
          </a:xfrm>
        </p:grpSpPr>
        <p:sp>
          <p:nvSpPr>
            <p:cNvPr id="4129" name="Text Box 67"/>
            <p:cNvSpPr txBox="1">
              <a:spLocks noChangeArrowheads="1"/>
            </p:cNvSpPr>
            <p:nvPr/>
          </p:nvSpPr>
          <p:spPr bwMode="auto">
            <a:xfrm>
              <a:off x="2172" y="2251"/>
              <a:ext cx="308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dirty="0"/>
                <a:t>El lado       es el </a:t>
              </a:r>
              <a:r>
                <a:rPr lang="es-ES" b="1" dirty="0">
                  <a:solidFill>
                    <a:srgbClr val="CC3300"/>
                  </a:solidFill>
                </a:rPr>
                <a:t>cateto opuesto</a:t>
              </a:r>
              <a:r>
                <a:rPr lang="es-ES" b="1" dirty="0"/>
                <a:t> al ángulo </a:t>
              </a:r>
              <a:r>
                <a:rPr lang="el-GR" b="1" i="1" dirty="0">
                  <a:solidFill>
                    <a:srgbClr val="0066FF"/>
                  </a:solidFill>
                  <a:cs typeface="Arial" charset="0"/>
                </a:rPr>
                <a:t>β</a:t>
              </a:r>
              <a:r>
                <a:rPr lang="es-ES" b="1" dirty="0">
                  <a:cs typeface="Arial" charset="0"/>
                </a:rPr>
                <a:t>  y el </a:t>
              </a:r>
              <a:r>
                <a:rPr lang="es-ES" b="1" dirty="0">
                  <a:solidFill>
                    <a:srgbClr val="CC3300"/>
                  </a:solidFill>
                  <a:cs typeface="Arial" charset="0"/>
                </a:rPr>
                <a:t>cateto adyacente</a:t>
              </a:r>
              <a:r>
                <a:rPr lang="es-ES" b="1" dirty="0">
                  <a:cs typeface="Arial" charset="0"/>
                </a:rPr>
                <a:t> al ángulo </a:t>
              </a:r>
              <a:r>
                <a:rPr lang="el-GR" b="1" i="1" dirty="0">
                  <a:solidFill>
                    <a:srgbClr val="0066FF"/>
                  </a:solidFill>
                  <a:cs typeface="Arial" charset="0"/>
                </a:rPr>
                <a:t>θ</a:t>
              </a:r>
            </a:p>
          </p:txBody>
        </p:sp>
        <p:graphicFrame>
          <p:nvGraphicFramePr>
            <p:cNvPr id="4100" name="Object 68"/>
            <p:cNvGraphicFramePr>
              <a:graphicFrameLocks noChangeAspect="1"/>
            </p:cNvGraphicFramePr>
            <p:nvPr/>
          </p:nvGraphicFramePr>
          <p:xfrm>
            <a:off x="2717" y="2269"/>
            <a:ext cx="216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8" name="Ecuación" r:id="rId11" imgW="253800" imgH="215640" progId="Equation.3">
                    <p:embed/>
                  </p:oleObj>
                </mc:Choice>
                <mc:Fallback>
                  <p:oleObj name="Ecuación" r:id="rId11" imgW="253800" imgH="215640" progId="Equation.3">
                    <p:embed/>
                    <p:pic>
                      <p:nvPicPr>
                        <p:cNvPr id="0" name="Object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7" y="2269"/>
                          <a:ext cx="216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73"/>
          <p:cNvGrpSpPr>
            <a:grpSpLocks/>
          </p:cNvGrpSpPr>
          <p:nvPr/>
        </p:nvGrpSpPr>
        <p:grpSpPr bwMode="auto">
          <a:xfrm>
            <a:off x="179388" y="4718050"/>
            <a:ext cx="3311525" cy="366713"/>
            <a:chOff x="295" y="2795"/>
            <a:chExt cx="2086" cy="231"/>
          </a:xfrm>
        </p:grpSpPr>
        <p:sp>
          <p:nvSpPr>
            <p:cNvPr id="4128" name="Text Box 71"/>
            <p:cNvSpPr txBox="1">
              <a:spLocks noChangeArrowheads="1"/>
            </p:cNvSpPr>
            <p:nvPr/>
          </p:nvSpPr>
          <p:spPr bwMode="auto">
            <a:xfrm>
              <a:off x="295" y="2795"/>
              <a:ext cx="20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/>
                <a:t>El lado       es la </a:t>
              </a:r>
              <a:r>
                <a:rPr lang="es-ES" b="1" i="1">
                  <a:solidFill>
                    <a:srgbClr val="CC3300"/>
                  </a:solidFill>
                </a:rPr>
                <a:t>hipotenusa</a:t>
              </a:r>
            </a:p>
          </p:txBody>
        </p:sp>
        <p:graphicFrame>
          <p:nvGraphicFramePr>
            <p:cNvPr id="4099" name="Object 72"/>
            <p:cNvGraphicFramePr>
              <a:graphicFrameLocks noChangeAspect="1"/>
            </p:cNvGraphicFramePr>
            <p:nvPr/>
          </p:nvGraphicFramePr>
          <p:xfrm>
            <a:off x="839" y="2812"/>
            <a:ext cx="227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9" name="Ecuación" r:id="rId13" imgW="253800" imgH="203040" progId="Equation.3">
                    <p:embed/>
                  </p:oleObj>
                </mc:Choice>
                <mc:Fallback>
                  <p:oleObj name="Ecuación" r:id="rId13" imgW="253800" imgH="203040" progId="Equation.3">
                    <p:embed/>
                    <p:pic>
                      <p:nvPicPr>
                        <p:cNvPr id="0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2812"/>
                          <a:ext cx="227" cy="1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7114" name="Text Box 74"/>
          <p:cNvSpPr txBox="1">
            <a:spLocks noChangeArrowheads="1"/>
          </p:cNvSpPr>
          <p:nvPr/>
        </p:nvSpPr>
        <p:spPr bwMode="auto">
          <a:xfrm>
            <a:off x="468313" y="5300663"/>
            <a:ext cx="273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/>
              <a:t>El ángulo </a:t>
            </a:r>
            <a:r>
              <a:rPr lang="es-ES" b="1" i="1">
                <a:solidFill>
                  <a:srgbClr val="0066FF"/>
                </a:solidFill>
              </a:rPr>
              <a:t>C</a:t>
            </a:r>
            <a:r>
              <a:rPr lang="es-ES" b="1"/>
              <a:t> mide </a:t>
            </a:r>
            <a:r>
              <a:rPr lang="es-ES" b="1" i="1">
                <a:solidFill>
                  <a:srgbClr val="CC3300"/>
                </a:solidFill>
              </a:rPr>
              <a:t>90º</a:t>
            </a:r>
          </a:p>
        </p:txBody>
      </p:sp>
      <p:sp>
        <p:nvSpPr>
          <p:cNvPr id="87115" name="Text Box 75"/>
          <p:cNvSpPr txBox="1">
            <a:spLocks noChangeArrowheads="1"/>
          </p:cNvSpPr>
          <p:nvPr/>
        </p:nvSpPr>
        <p:spPr bwMode="auto">
          <a:xfrm>
            <a:off x="3492500" y="4718050"/>
            <a:ext cx="5580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/>
              <a:t>Los ángulos agudos </a:t>
            </a:r>
            <a:r>
              <a:rPr lang="el-GR" b="1" i="1">
                <a:solidFill>
                  <a:srgbClr val="0066FF"/>
                </a:solidFill>
                <a:cs typeface="Arial" charset="0"/>
              </a:rPr>
              <a:t>θ</a:t>
            </a:r>
            <a:r>
              <a:rPr lang="es-ES" b="1">
                <a:cs typeface="Arial" charset="0"/>
              </a:rPr>
              <a:t> y </a:t>
            </a:r>
            <a:r>
              <a:rPr lang="el-GR" b="1" i="1">
                <a:solidFill>
                  <a:srgbClr val="0066FF"/>
                </a:solidFill>
                <a:cs typeface="Arial" charset="0"/>
              </a:rPr>
              <a:t>β</a:t>
            </a:r>
            <a:r>
              <a:rPr lang="es-ES" b="1"/>
              <a:t> son </a:t>
            </a:r>
            <a:r>
              <a:rPr lang="es-ES" b="1">
                <a:solidFill>
                  <a:srgbClr val="CC3300"/>
                </a:solidFill>
              </a:rPr>
              <a:t>complementarios</a:t>
            </a:r>
          </a:p>
        </p:txBody>
      </p:sp>
      <p:graphicFrame>
        <p:nvGraphicFramePr>
          <p:cNvPr id="87116" name="Object 76"/>
          <p:cNvGraphicFramePr>
            <a:graphicFrameLocks noChangeAspect="1"/>
          </p:cNvGraphicFramePr>
          <p:nvPr/>
        </p:nvGraphicFramePr>
        <p:xfrm>
          <a:off x="4384675" y="5260975"/>
          <a:ext cx="326548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Ecuación" r:id="rId15" imgW="1218960" imgH="203040" progId="Equation.3">
                  <p:embed/>
                </p:oleObj>
              </mc:Choice>
              <mc:Fallback>
                <p:oleObj name="Ecuación" r:id="rId15" imgW="1218960" imgH="203040" progId="Equation.3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675" y="5260975"/>
                        <a:ext cx="3265488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7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9" grpId="0" animBg="1"/>
      <p:bldP spid="87051" grpId="0" animBg="1"/>
      <p:bldP spid="87052" grpId="0" animBg="1"/>
      <p:bldP spid="87053" grpId="0"/>
      <p:bldP spid="87069" grpId="0"/>
      <p:bldP spid="87114" grpId="0"/>
      <p:bldP spid="87115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1543</TotalTime>
  <Words>730</Words>
  <Application>Microsoft Office PowerPoint</Application>
  <PresentationFormat>Presentación en pantalla (4:3)</PresentationFormat>
  <Paragraphs>177</Paragraphs>
  <Slides>15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Comic Sans MS</vt:lpstr>
      <vt:lpstr>Arial Unicode MS</vt:lpstr>
      <vt:lpstr>Diseño predeterminado</vt:lpstr>
      <vt:lpstr>Microsoft Editor de ecuaciones 3.0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FAMILIAR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DURAN</dc:creator>
  <cp:lastModifiedBy>User</cp:lastModifiedBy>
  <cp:revision>112</cp:revision>
  <dcterms:created xsi:type="dcterms:W3CDTF">2007-04-21T03:25:25Z</dcterms:created>
  <dcterms:modified xsi:type="dcterms:W3CDTF">2015-02-24T17:56:35Z</dcterms:modified>
</cp:coreProperties>
</file>